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86" r:id="rId2"/>
    <p:sldId id="364" r:id="rId3"/>
    <p:sldId id="335" r:id="rId4"/>
    <p:sldId id="342" r:id="rId5"/>
    <p:sldId id="338" r:id="rId6"/>
    <p:sldId id="337" r:id="rId7"/>
    <p:sldId id="343" r:id="rId8"/>
    <p:sldId id="363" r:id="rId9"/>
    <p:sldId id="340" r:id="rId10"/>
    <p:sldId id="344" r:id="rId11"/>
    <p:sldId id="334" r:id="rId12"/>
    <p:sldId id="322" r:id="rId13"/>
    <p:sldId id="320" r:id="rId14"/>
    <p:sldId id="349" r:id="rId15"/>
    <p:sldId id="348" r:id="rId16"/>
    <p:sldId id="365" r:id="rId17"/>
    <p:sldId id="324" r:id="rId18"/>
    <p:sldId id="346" r:id="rId19"/>
    <p:sldId id="347" r:id="rId20"/>
    <p:sldId id="358" r:id="rId21"/>
    <p:sldId id="359" r:id="rId22"/>
    <p:sldId id="361" r:id="rId23"/>
    <p:sldId id="376" r:id="rId24"/>
    <p:sldId id="355" r:id="rId25"/>
    <p:sldId id="370" r:id="rId26"/>
    <p:sldId id="377" r:id="rId27"/>
    <p:sldId id="366" r:id="rId28"/>
    <p:sldId id="374" r:id="rId29"/>
    <p:sldId id="306" r:id="rId30"/>
    <p:sldId id="299" r:id="rId31"/>
    <p:sldId id="352" r:id="rId32"/>
    <p:sldId id="350" r:id="rId33"/>
    <p:sldId id="351" r:id="rId34"/>
    <p:sldId id="308" r:id="rId35"/>
    <p:sldId id="353" r:id="rId36"/>
    <p:sldId id="354" r:id="rId37"/>
    <p:sldId id="290" r:id="rId38"/>
    <p:sldId id="367" r:id="rId39"/>
  </p:sldIdLst>
  <p:sldSz cx="9144000" cy="6858000" type="screen4x3"/>
  <p:notesSz cx="7099300" cy="102235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94590" autoAdjust="0"/>
  </p:normalViewPr>
  <p:slideViewPr>
    <p:cSldViewPr>
      <p:cViewPr>
        <p:scale>
          <a:sx n="75" d="100"/>
          <a:sy n="75" d="100"/>
        </p:scale>
        <p:origin x="-1206" y="1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C2ECFC3C-7A5E-4C2B-8663-4E145A90267D}" type="datetimeFigureOut">
              <a:rPr kumimoji="1" lang="ja-JP" altLang="en-US" smtClean="0"/>
              <a:t>2021/12/3</a:t>
            </a:fld>
            <a:endParaRPr kumimoji="1" lang="ja-JP" altLang="en-US"/>
          </a:p>
        </p:txBody>
      </p:sp>
      <p:sp>
        <p:nvSpPr>
          <p:cNvPr id="4" name="フッター プレースホルダー 3"/>
          <p:cNvSpPr>
            <a:spLocks noGrp="1"/>
          </p:cNvSpPr>
          <p:nvPr>
            <p:ph type="ftr" sz="quarter" idx="2"/>
          </p:nvPr>
        </p:nvSpPr>
        <p:spPr>
          <a:xfrm>
            <a:off x="0" y="9710738"/>
            <a:ext cx="3076575" cy="5111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1138" y="9710738"/>
            <a:ext cx="3076575" cy="511175"/>
          </a:xfrm>
          <a:prstGeom prst="rect">
            <a:avLst/>
          </a:prstGeom>
        </p:spPr>
        <p:txBody>
          <a:bodyPr vert="horz" lIns="91440" tIns="45720" rIns="91440" bIns="45720" rtlCol="0" anchor="b"/>
          <a:lstStyle>
            <a:lvl1pPr algn="r">
              <a:defRPr sz="1200"/>
            </a:lvl1pPr>
          </a:lstStyle>
          <a:p>
            <a:fld id="{412A3CFB-E188-4732-AA40-46306EF7E8A6}" type="slidenum">
              <a:rPr kumimoji="1" lang="ja-JP" altLang="en-US" smtClean="0"/>
              <a:t>‹#›</a:t>
            </a:fld>
            <a:endParaRPr kumimoji="1" lang="ja-JP" altLang="en-US"/>
          </a:p>
        </p:txBody>
      </p:sp>
    </p:spTree>
    <p:extLst>
      <p:ext uri="{BB962C8B-B14F-4D97-AF65-F5344CB8AC3E}">
        <p14:creationId xmlns:p14="http://schemas.microsoft.com/office/powerpoint/2010/main" val="29506602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6575" cy="51062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139" y="0"/>
            <a:ext cx="3076575" cy="510620"/>
          </a:xfrm>
          <a:prstGeom prst="rect">
            <a:avLst/>
          </a:prstGeom>
        </p:spPr>
        <p:txBody>
          <a:bodyPr vert="horz" lIns="91440" tIns="45720" rIns="91440" bIns="45720" rtlCol="0"/>
          <a:lstStyle>
            <a:lvl1pPr algn="r">
              <a:defRPr sz="1200"/>
            </a:lvl1pPr>
          </a:lstStyle>
          <a:p>
            <a:fld id="{3395DB3A-9F46-4846-9D2C-54BCD025230D}" type="datetimeFigureOut">
              <a:rPr kumimoji="1" lang="ja-JP" altLang="en-US" smtClean="0"/>
              <a:t>2021/12/3</a:t>
            </a:fld>
            <a:endParaRPr kumimoji="1" lang="ja-JP" altLang="en-US"/>
          </a:p>
        </p:txBody>
      </p:sp>
      <p:sp>
        <p:nvSpPr>
          <p:cNvPr id="4" name="スライド イメージ プレースホルダー 3"/>
          <p:cNvSpPr>
            <a:spLocks noGrp="1" noRot="1" noChangeAspect="1"/>
          </p:cNvSpPr>
          <p:nvPr>
            <p:ph type="sldImg" idx="2"/>
          </p:nvPr>
        </p:nvSpPr>
        <p:spPr>
          <a:xfrm>
            <a:off x="993775" y="766763"/>
            <a:ext cx="5111750" cy="38338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709614" y="4855647"/>
            <a:ext cx="5680075" cy="4600337"/>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711294"/>
            <a:ext cx="3076575" cy="51062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139" y="9711294"/>
            <a:ext cx="3076575" cy="510620"/>
          </a:xfrm>
          <a:prstGeom prst="rect">
            <a:avLst/>
          </a:prstGeom>
        </p:spPr>
        <p:txBody>
          <a:bodyPr vert="horz" lIns="91440" tIns="45720" rIns="91440" bIns="45720" rtlCol="0" anchor="b"/>
          <a:lstStyle>
            <a:lvl1pPr algn="r">
              <a:defRPr sz="1200"/>
            </a:lvl1pPr>
          </a:lstStyle>
          <a:p>
            <a:fld id="{C4C735AF-7DB0-4B32-A1B3-406B041599C1}" type="slidenum">
              <a:rPr kumimoji="1" lang="ja-JP" altLang="en-US" smtClean="0"/>
              <a:t>‹#›</a:t>
            </a:fld>
            <a:endParaRPr kumimoji="1" lang="ja-JP" altLang="en-US"/>
          </a:p>
        </p:txBody>
      </p:sp>
    </p:spTree>
    <p:extLst>
      <p:ext uri="{BB962C8B-B14F-4D97-AF65-F5344CB8AC3E}">
        <p14:creationId xmlns:p14="http://schemas.microsoft.com/office/powerpoint/2010/main" val="20725401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4C735AF-7DB0-4B32-A1B3-406B041599C1}" type="slidenum">
              <a:rPr kumimoji="1" lang="ja-JP" altLang="en-US" smtClean="0"/>
              <a:t>20</a:t>
            </a:fld>
            <a:endParaRPr kumimoji="1" lang="ja-JP" altLang="en-US"/>
          </a:p>
        </p:txBody>
      </p:sp>
    </p:spTree>
    <p:extLst>
      <p:ext uri="{BB962C8B-B14F-4D97-AF65-F5344CB8AC3E}">
        <p14:creationId xmlns:p14="http://schemas.microsoft.com/office/powerpoint/2010/main" val="3556463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1"/>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1"/>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9"/>
            <a:ext cx="2057400" cy="5851526"/>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9"/>
            <a:ext cx="6019800" cy="5851526"/>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2021/12/3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6"/>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2021/12/3</a:t>
            </a:fld>
            <a:endParaRPr kumimoji="1" lang="ja-JP" altLang="en-US"/>
          </a:p>
        </p:txBody>
      </p:sp>
      <p:sp>
        <p:nvSpPr>
          <p:cNvPr id="5" name="フッター プレースホルダ 4"/>
          <p:cNvSpPr>
            <a:spLocks noGrp="1"/>
          </p:cNvSpPr>
          <p:nvPr>
            <p:ph type="ftr" sz="quarter" idx="3"/>
          </p:nvPr>
        </p:nvSpPr>
        <p:spPr>
          <a:xfrm>
            <a:off x="3124200" y="6356350"/>
            <a:ext cx="2895600" cy="36512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6"/>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2.xml"/><Relationship Id="rId1" Type="http://schemas.openxmlformats.org/officeDocument/2006/relationships/slideLayout" Target="../slideLayouts/slideLayout6.xml"/><Relationship Id="rId5" Type="http://schemas.openxmlformats.org/officeDocument/2006/relationships/slide" Target="slide38.xml"/><Relationship Id="rId4" Type="http://schemas.openxmlformats.org/officeDocument/2006/relationships/slide" Target="slide16.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6.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10.xml"/><Relationship Id="rId7" Type="http://schemas.openxmlformats.org/officeDocument/2006/relationships/slide" Target="slide14.xml"/><Relationship Id="rId2" Type="http://schemas.openxmlformats.org/officeDocument/2006/relationships/slide" Target="slide9.xml"/><Relationship Id="rId1" Type="http://schemas.openxmlformats.org/officeDocument/2006/relationships/slideLayout" Target="../slideLayouts/slideLayout6.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 Id="rId9" Type="http://schemas.openxmlformats.org/officeDocument/2006/relationships/slide" Target="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17.xml"/><Relationship Id="rId1" Type="http://schemas.openxmlformats.org/officeDocument/2006/relationships/slideLayout" Target="../slideLayouts/slideLayout6.xml"/><Relationship Id="rId6" Type="http://schemas.openxmlformats.org/officeDocument/2006/relationships/slide" Target="slide1.xml"/><Relationship Id="rId5" Type="http://schemas.openxmlformats.org/officeDocument/2006/relationships/slide" Target="slide29.xml"/><Relationship Id="rId4" Type="http://schemas.openxmlformats.org/officeDocument/2006/relationships/slide" Target="slide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5080" y="332656"/>
            <a:ext cx="8249368" cy="2813174"/>
          </a:xfrm>
        </p:spPr>
        <p:txBody>
          <a:bodyPr>
            <a:normAutofit/>
          </a:bodyPr>
          <a:lstStyle/>
          <a:p>
            <a:r>
              <a:rPr lang="en-US" altLang="ja-JP" sz="3100" dirty="0"/>
              <a:t> </a:t>
            </a:r>
            <a:r>
              <a:rPr lang="en-US" altLang="ja-JP" sz="1800" dirty="0"/>
              <a:t>http://hdl.handle.net/10787/00034291</a:t>
            </a:r>
            <a:r>
              <a:rPr lang="en-US" altLang="ja-JP" sz="3100" dirty="0"/>
              <a:t/>
            </a:r>
            <a:br>
              <a:rPr lang="en-US" altLang="ja-JP" sz="3100" dirty="0"/>
            </a:br>
            <a:r>
              <a:rPr lang="ja-JP" altLang="en-US" sz="3100" dirty="0" smtClean="0"/>
              <a:t>記憶連鎖の統計的観察</a:t>
            </a:r>
            <a:r>
              <a:rPr lang="ja-JP" altLang="en-US" sz="3100" dirty="0"/>
              <a:t>法</a:t>
            </a:r>
            <a:r>
              <a:rPr lang="en-US" altLang="ja-JP" sz="3100" dirty="0"/>
              <a:t/>
            </a:r>
            <a:br>
              <a:rPr lang="en-US" altLang="ja-JP" sz="3100" dirty="0"/>
            </a:br>
            <a:r>
              <a:rPr lang="en-US" altLang="ja-JP" dirty="0" smtClean="0"/>
              <a:t/>
            </a:r>
            <a:br>
              <a:rPr lang="en-US" altLang="ja-JP" dirty="0" smtClean="0"/>
            </a:br>
            <a:r>
              <a:rPr lang="ja-JP" altLang="en-US" sz="2000" dirty="0" smtClean="0"/>
              <a:t>石黒真木夫</a:t>
            </a:r>
            <a:r>
              <a:rPr lang="en-US" altLang="ja-JP" sz="2000" dirty="0" smtClean="0"/>
              <a:t>@</a:t>
            </a:r>
            <a:r>
              <a:rPr lang="ja-JP" altLang="en-US" sz="2000" dirty="0" smtClean="0"/>
              <a:t>統計数理研究所名誉教授</a:t>
            </a:r>
            <a:r>
              <a:rPr lang="en-US" altLang="ja-JP" sz="2000" dirty="0" smtClean="0"/>
              <a:t/>
            </a:r>
            <a:br>
              <a:rPr lang="en-US" altLang="ja-JP" sz="2000" dirty="0" smtClean="0"/>
            </a:br>
            <a:r>
              <a:rPr lang="en-US" altLang="ja-JP" sz="2000" dirty="0" smtClean="0"/>
              <a:t/>
            </a:r>
            <a:br>
              <a:rPr lang="en-US" altLang="ja-JP" sz="2000" dirty="0" smtClean="0"/>
            </a:br>
            <a:r>
              <a:rPr lang="en-US" altLang="ja-JP" sz="2000" dirty="0" smtClean="0"/>
              <a:t>2021.9.27</a:t>
            </a:r>
            <a:endParaRPr kumimoji="1" lang="ja-JP" altLang="en-US" sz="2000" dirty="0"/>
          </a:p>
        </p:txBody>
      </p:sp>
      <p:sp>
        <p:nvSpPr>
          <p:cNvPr id="3" name="テキスト ボックス 2"/>
          <p:cNvSpPr txBox="1"/>
          <p:nvPr/>
        </p:nvSpPr>
        <p:spPr>
          <a:xfrm>
            <a:off x="355080" y="3284984"/>
            <a:ext cx="8465392" cy="2862322"/>
          </a:xfrm>
          <a:prstGeom prst="rect">
            <a:avLst/>
          </a:prstGeom>
          <a:noFill/>
        </p:spPr>
        <p:txBody>
          <a:bodyPr wrap="square" rtlCol="0">
            <a:spAutoFit/>
          </a:bodyPr>
          <a:lstStyle/>
          <a:p>
            <a:r>
              <a:rPr lang="ja-JP" altLang="en-US" dirty="0" smtClean="0"/>
              <a:t>人間の脳には語彙の記憶や映像の記憶、身体的技術などさまざまな記憶が保存されており、日常生活は記憶の連鎖によって支えられています。脳における記憶の在り方について考察し、記憶連鎖を観測する統計的方法を２</a:t>
            </a:r>
            <a:r>
              <a:rPr lang="ja-JP" altLang="en-US" dirty="0"/>
              <a:t>つ</a:t>
            </a:r>
            <a:r>
              <a:rPr lang="ja-JP" altLang="en-US" dirty="0" smtClean="0"/>
              <a:t>考えました。以下、</a:t>
            </a:r>
            <a:endParaRPr lang="en-US" altLang="ja-JP" dirty="0" smtClean="0"/>
          </a:p>
          <a:p>
            <a:endParaRPr kumimoji="1" lang="en-US" altLang="ja-JP" dirty="0"/>
          </a:p>
          <a:p>
            <a:pPr marL="342900" indent="-342900" algn="ctr">
              <a:buFont typeface="+mj-lt"/>
              <a:buAutoNum type="arabicPeriod"/>
            </a:pPr>
            <a:r>
              <a:rPr lang="ja-JP" altLang="en-US" dirty="0" smtClean="0">
                <a:hlinkClick r:id="rId2" action="ppaction://hlinksldjump"/>
              </a:rPr>
              <a:t>記憶</a:t>
            </a:r>
            <a:endParaRPr lang="en-US" altLang="ja-JP" dirty="0" smtClean="0"/>
          </a:p>
          <a:p>
            <a:pPr marL="342900" indent="-342900" algn="ctr">
              <a:buFont typeface="+mj-lt"/>
              <a:buAutoNum type="arabicPeriod"/>
            </a:pPr>
            <a:r>
              <a:rPr lang="ja-JP" altLang="en-US" dirty="0" smtClean="0">
                <a:hlinkClick r:id="rId3" action="ppaction://hlinksldjump"/>
              </a:rPr>
              <a:t>記憶連鎖</a:t>
            </a:r>
            <a:endParaRPr lang="en-US" altLang="ja-JP" dirty="0" smtClean="0"/>
          </a:p>
          <a:p>
            <a:pPr marL="342900" indent="-342900" algn="ctr">
              <a:buFont typeface="+mj-lt"/>
              <a:buAutoNum type="arabicPeriod"/>
            </a:pPr>
            <a:r>
              <a:rPr lang="ja-JP" altLang="en-US" dirty="0" smtClean="0">
                <a:hlinkClick r:id="rId4" action="ppaction://hlinksldjump"/>
              </a:rPr>
              <a:t>記憶連鎖観測法</a:t>
            </a:r>
            <a:endParaRPr lang="en-US" altLang="ja-JP" dirty="0" smtClean="0"/>
          </a:p>
          <a:p>
            <a:pPr marL="342900" indent="-342900" algn="ctr">
              <a:buFont typeface="+mj-lt"/>
              <a:buAutoNum type="arabicPeriod"/>
            </a:pPr>
            <a:r>
              <a:rPr lang="ja-JP" altLang="en-US" dirty="0">
                <a:hlinkClick r:id="rId5" action="ppaction://hlinksldjump"/>
              </a:rPr>
              <a:t>最後に</a:t>
            </a:r>
            <a:endParaRPr lang="en-US" altLang="ja-JP" dirty="0"/>
          </a:p>
          <a:p>
            <a:pPr marL="342900" indent="-342900" algn="ctr">
              <a:buFont typeface="+mj-lt"/>
              <a:buAutoNum type="arabicPeriod"/>
            </a:pPr>
            <a:endParaRPr kumimoji="1" lang="en-US" altLang="ja-JP" dirty="0" smtClean="0"/>
          </a:p>
          <a:p>
            <a:r>
              <a:rPr lang="ja-JP" altLang="en-US" dirty="0" smtClean="0"/>
              <a:t>の順に説明します。</a:t>
            </a:r>
            <a:endParaRPr kumimoji="1" lang="ja-JP" altLang="en-US" dirty="0"/>
          </a:p>
        </p:txBody>
      </p:sp>
    </p:spTree>
    <p:extLst>
      <p:ext uri="{BB962C8B-B14F-4D97-AF65-F5344CB8AC3E}">
        <p14:creationId xmlns:p14="http://schemas.microsoft.com/office/powerpoint/2010/main" val="10634159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066130"/>
          </a:xfrm>
        </p:spPr>
        <p:txBody>
          <a:bodyPr/>
          <a:lstStyle/>
          <a:p>
            <a:r>
              <a:rPr kumimoji="1" lang="en-US" altLang="ja-JP" dirty="0" smtClean="0"/>
              <a:t>1. </a:t>
            </a:r>
            <a:r>
              <a:rPr kumimoji="1" lang="ja-JP" altLang="en-US" dirty="0" smtClean="0"/>
              <a:t>記憶</a:t>
            </a:r>
            <a:endParaRPr kumimoji="1" lang="ja-JP" altLang="en-US" dirty="0"/>
          </a:p>
        </p:txBody>
      </p:sp>
      <p:sp>
        <p:nvSpPr>
          <p:cNvPr id="3" name="テキスト ボックス 2"/>
          <p:cNvSpPr txBox="1"/>
          <p:nvPr/>
        </p:nvSpPr>
        <p:spPr>
          <a:xfrm>
            <a:off x="971600" y="1916832"/>
            <a:ext cx="7128792" cy="1477328"/>
          </a:xfrm>
          <a:prstGeom prst="rect">
            <a:avLst/>
          </a:prstGeom>
          <a:noFill/>
        </p:spPr>
        <p:txBody>
          <a:bodyPr wrap="square" rtlCol="0">
            <a:spAutoFit/>
          </a:bodyPr>
          <a:lstStyle/>
          <a:p>
            <a:r>
              <a:rPr lang="en-US" altLang="ja-JP" dirty="0" smtClean="0"/>
              <a:t>1.1  </a:t>
            </a:r>
            <a:r>
              <a:rPr lang="ja-JP" altLang="en-US" dirty="0">
                <a:hlinkClick r:id="rId2" action="ppaction://hlinksldjump"/>
              </a:rPr>
              <a:t>日常生活における記憶の</a:t>
            </a:r>
            <a:r>
              <a:rPr lang="ja-JP" altLang="en-US" dirty="0" smtClean="0">
                <a:hlinkClick r:id="rId2" action="ppaction://hlinksldjump"/>
              </a:rPr>
              <a:t>働き</a:t>
            </a:r>
            <a:endParaRPr lang="en-US" altLang="ja-JP" dirty="0" smtClean="0"/>
          </a:p>
          <a:p>
            <a:r>
              <a:rPr lang="en-US" altLang="ja-JP" dirty="0"/>
              <a:t>1.2   </a:t>
            </a:r>
            <a:r>
              <a:rPr lang="ja-JP" altLang="en-US" dirty="0">
                <a:hlinkClick r:id="rId3" action="ppaction://hlinksldjump"/>
              </a:rPr>
              <a:t>計算機の記憶</a:t>
            </a:r>
            <a:r>
              <a:rPr lang="ja-JP" altLang="en-US" dirty="0" smtClean="0">
                <a:hlinkClick r:id="rId3" action="ppaction://hlinksldjump"/>
              </a:rPr>
              <a:t>装置</a:t>
            </a:r>
            <a:endParaRPr lang="en-US" altLang="ja-JP" dirty="0" smtClean="0"/>
          </a:p>
          <a:p>
            <a:r>
              <a:rPr lang="en-US" altLang="ja-JP" dirty="0"/>
              <a:t>1.3  </a:t>
            </a:r>
            <a:r>
              <a:rPr lang="ja-JP" altLang="en-US" dirty="0" smtClean="0">
                <a:hlinkClick r:id="rId4" action="ppaction://hlinksldjump"/>
              </a:rPr>
              <a:t>神経系における記憶</a:t>
            </a:r>
            <a:endParaRPr lang="en-US" altLang="ja-JP" dirty="0" smtClean="0"/>
          </a:p>
          <a:p>
            <a:r>
              <a:rPr lang="en-US" altLang="ja-JP" dirty="0" smtClean="0"/>
              <a:t>1.4  </a:t>
            </a:r>
            <a:r>
              <a:rPr lang="ja-JP" altLang="en-US" dirty="0" smtClean="0">
                <a:hlinkClick r:id="rId5" action="ppaction://hlinksldjump"/>
              </a:rPr>
              <a:t>記憶</a:t>
            </a:r>
            <a:r>
              <a:rPr lang="ja-JP" altLang="en-US" dirty="0">
                <a:hlinkClick r:id="rId5" action="ppaction://hlinksldjump"/>
              </a:rPr>
              <a:t>の</a:t>
            </a:r>
            <a:r>
              <a:rPr lang="ja-JP" altLang="en-US" dirty="0" smtClean="0">
                <a:hlinkClick r:id="rId5" action="ppaction://hlinksldjump"/>
              </a:rPr>
              <a:t>確認</a:t>
            </a:r>
            <a:endParaRPr lang="en-US" altLang="ja-JP" dirty="0" smtClean="0"/>
          </a:p>
          <a:p>
            <a:r>
              <a:rPr lang="en-US" altLang="ja-JP" dirty="0" smtClean="0"/>
              <a:t>1.5   </a:t>
            </a:r>
            <a:r>
              <a:rPr lang="ja-JP" altLang="en-US" dirty="0">
                <a:hlinkClick r:id="rId6" action="ppaction://hlinksldjump"/>
              </a:rPr>
              <a:t>記憶の想起と</a:t>
            </a:r>
            <a:r>
              <a:rPr lang="ja-JP" altLang="en-US" dirty="0" smtClean="0">
                <a:hlinkClick r:id="rId6" action="ppaction://hlinksldjump"/>
              </a:rPr>
              <a:t>忘却</a:t>
            </a:r>
            <a:endParaRPr lang="en-US" altLang="ja-JP" dirty="0" smtClean="0"/>
          </a:p>
        </p:txBody>
      </p:sp>
    </p:spTree>
    <p:extLst>
      <p:ext uri="{BB962C8B-B14F-4D97-AF65-F5344CB8AC3E}">
        <p14:creationId xmlns:p14="http://schemas.microsoft.com/office/powerpoint/2010/main" val="33573298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46856" y="332656"/>
            <a:ext cx="8229600" cy="720080"/>
          </a:xfrm>
        </p:spPr>
        <p:txBody>
          <a:bodyPr>
            <a:noAutofit/>
          </a:bodyPr>
          <a:lstStyle/>
          <a:p>
            <a:r>
              <a:rPr lang="en-US" altLang="ja-JP" sz="2800" dirty="0" smtClean="0"/>
              <a:t>1.1  </a:t>
            </a:r>
            <a:r>
              <a:rPr lang="ja-JP" altLang="en-US" sz="2800" dirty="0" smtClean="0"/>
              <a:t>日常生活</a:t>
            </a:r>
            <a:r>
              <a:rPr lang="ja-JP" altLang="en-US" sz="2800" dirty="0"/>
              <a:t>における</a:t>
            </a:r>
            <a:r>
              <a:rPr lang="ja-JP" altLang="en-US" sz="2800" dirty="0" smtClean="0"/>
              <a:t>記憶の働き</a:t>
            </a:r>
            <a:endParaRPr kumimoji="1" lang="ja-JP" altLang="en-US" sz="2800" dirty="0"/>
          </a:p>
        </p:txBody>
      </p:sp>
      <p:sp>
        <p:nvSpPr>
          <p:cNvPr id="3" name="テキスト ボックス 2"/>
          <p:cNvSpPr txBox="1"/>
          <p:nvPr/>
        </p:nvSpPr>
        <p:spPr>
          <a:xfrm>
            <a:off x="435844" y="1340768"/>
            <a:ext cx="8208912" cy="5293757"/>
          </a:xfrm>
          <a:prstGeom prst="rect">
            <a:avLst/>
          </a:prstGeom>
          <a:noFill/>
        </p:spPr>
        <p:txBody>
          <a:bodyPr wrap="square" rtlCol="0">
            <a:spAutoFit/>
          </a:bodyPr>
          <a:lstStyle/>
          <a:p>
            <a:r>
              <a:rPr kumimoji="1" lang="ja-JP" altLang="en-US" sz="1600" dirty="0" smtClean="0"/>
              <a:t>「歯磨き」の例を見てみましょう。</a:t>
            </a:r>
            <a:endParaRPr kumimoji="1" lang="en-US" altLang="ja-JP" sz="1600" dirty="0" smtClean="0"/>
          </a:p>
          <a:p>
            <a:endParaRPr lang="en-US" altLang="ja-JP" sz="1600" dirty="0"/>
          </a:p>
          <a:p>
            <a:r>
              <a:rPr lang="ja-JP" altLang="en-US" sz="1600" dirty="0" smtClean="0"/>
              <a:t>歯ブラシに歯磨き粉をつけて歯を磨き、水で口をすすぐだけのことですが、少し丁寧にみると</a:t>
            </a:r>
            <a:endParaRPr lang="en-US" altLang="ja-JP" sz="1600" dirty="0" smtClean="0"/>
          </a:p>
          <a:p>
            <a:endParaRPr lang="en-US" altLang="ja-JP" dirty="0"/>
          </a:p>
          <a:p>
            <a:pPr marL="342900" indent="-342900">
              <a:buFont typeface="+mj-lt"/>
              <a:buAutoNum type="arabicPeriod"/>
            </a:pPr>
            <a:r>
              <a:rPr lang="ja-JP" altLang="en-US" sz="1600" dirty="0" smtClean="0"/>
              <a:t>歯ブラシと歯磨き粉のチューブを見つけ</a:t>
            </a:r>
            <a:endParaRPr lang="en-US" altLang="ja-JP" sz="1600" dirty="0" smtClean="0"/>
          </a:p>
          <a:p>
            <a:pPr marL="342900" indent="-342900">
              <a:buFont typeface="+mj-lt"/>
              <a:buAutoNum type="arabicPeriod"/>
            </a:pPr>
            <a:r>
              <a:rPr lang="ja-JP" altLang="en-US" sz="1600" dirty="0" smtClean="0"/>
              <a:t>歯ブラシと歯磨き粉のチューブを手にとり</a:t>
            </a:r>
            <a:endParaRPr lang="en-US" altLang="ja-JP" sz="1600" dirty="0" smtClean="0"/>
          </a:p>
          <a:p>
            <a:pPr marL="342900" indent="-342900">
              <a:buFont typeface="+mj-lt"/>
              <a:buAutoNum type="arabicPeriod"/>
            </a:pPr>
            <a:r>
              <a:rPr lang="ja-JP" altLang="en-US" sz="1600" dirty="0" smtClean="0"/>
              <a:t>歯磨き粉の先端を歯ブラシの先端にちかづけて歯磨き粉をしぼりだし</a:t>
            </a:r>
            <a:endParaRPr lang="en-US" altLang="ja-JP" sz="1600" dirty="0" smtClean="0"/>
          </a:p>
          <a:p>
            <a:pPr marL="342900" indent="-342900">
              <a:buFont typeface="+mj-lt"/>
              <a:buAutoNum type="arabicPeriod"/>
            </a:pPr>
            <a:r>
              <a:rPr lang="ja-JP" altLang="en-US" sz="1600" dirty="0" smtClean="0"/>
              <a:t>歯磨き粉のチューブをもとの位置に戻し</a:t>
            </a:r>
            <a:endParaRPr lang="en-US" altLang="ja-JP" sz="1600" dirty="0" smtClean="0"/>
          </a:p>
          <a:p>
            <a:pPr marL="342900" indent="-342900">
              <a:buFont typeface="+mj-lt"/>
              <a:buAutoNum type="arabicPeriod"/>
            </a:pPr>
            <a:r>
              <a:rPr lang="ja-JP" altLang="en-US" sz="1600" dirty="0" smtClean="0"/>
              <a:t>上下左右の歯の裏表を磨き</a:t>
            </a:r>
            <a:endParaRPr lang="en-US" altLang="ja-JP" sz="1600" dirty="0" smtClean="0"/>
          </a:p>
          <a:p>
            <a:pPr marL="342900" indent="-342900">
              <a:buFont typeface="+mj-lt"/>
              <a:buAutoNum type="arabicPeriod"/>
            </a:pPr>
            <a:r>
              <a:rPr lang="ja-JP" altLang="en-US" sz="1600" dirty="0" smtClean="0"/>
              <a:t>歯ブラシを洗ってもとの位置に戻し</a:t>
            </a:r>
            <a:endParaRPr lang="en-US" altLang="ja-JP" sz="1600" dirty="0" smtClean="0"/>
          </a:p>
          <a:p>
            <a:pPr marL="342900" indent="-342900">
              <a:buFont typeface="+mj-lt"/>
              <a:buAutoNum type="arabicPeriod"/>
            </a:pPr>
            <a:r>
              <a:rPr lang="ja-JP" altLang="en-US" sz="1600" dirty="0" smtClean="0"/>
              <a:t>コップをとって水をみたし</a:t>
            </a:r>
            <a:endParaRPr lang="en-US" altLang="ja-JP" sz="1600" dirty="0" smtClean="0"/>
          </a:p>
          <a:p>
            <a:pPr marL="342900" indent="-342900">
              <a:buFont typeface="+mj-lt"/>
              <a:buAutoNum type="arabicPeriod"/>
            </a:pPr>
            <a:r>
              <a:rPr lang="ja-JP" altLang="en-US" sz="1600" dirty="0" smtClean="0"/>
              <a:t>口をすすいで</a:t>
            </a:r>
            <a:endParaRPr lang="en-US" altLang="ja-JP" sz="1600" dirty="0" smtClean="0"/>
          </a:p>
          <a:p>
            <a:pPr marL="342900" indent="-342900">
              <a:buFont typeface="+mj-lt"/>
              <a:buAutoNum type="arabicPeriod"/>
            </a:pPr>
            <a:r>
              <a:rPr lang="ja-JP" altLang="en-US" sz="1600" dirty="0" smtClean="0"/>
              <a:t>コップをもとの位置にもどす</a:t>
            </a:r>
            <a:endParaRPr lang="en-US" altLang="ja-JP" sz="1600" dirty="0" smtClean="0"/>
          </a:p>
          <a:p>
            <a:endParaRPr lang="en-US" altLang="ja-JP" sz="1600" dirty="0" smtClean="0"/>
          </a:p>
          <a:p>
            <a:r>
              <a:rPr lang="ja-JP" altLang="en-US" sz="1600" dirty="0" smtClean="0"/>
              <a:t>となります。この各段階で記憶が働いています。</a:t>
            </a:r>
            <a:endParaRPr lang="en-US" altLang="ja-JP" sz="1600" dirty="0" smtClean="0"/>
          </a:p>
          <a:p>
            <a:endParaRPr lang="en-US" altLang="ja-JP" sz="1600" dirty="0" smtClean="0"/>
          </a:p>
          <a:p>
            <a:r>
              <a:rPr lang="ja-JP" altLang="en-US" sz="1600" dirty="0" smtClean="0"/>
              <a:t>歯ブラシというものがどういう形をしていて、どこにあるかが分かるのも記憶があるからです。</a:t>
            </a:r>
            <a:endParaRPr lang="en-US" altLang="ja-JP" sz="1600" dirty="0" smtClean="0"/>
          </a:p>
          <a:p>
            <a:endParaRPr lang="en-US" altLang="ja-JP" sz="1600" dirty="0" smtClean="0"/>
          </a:p>
          <a:p>
            <a:r>
              <a:rPr lang="ja-JP" altLang="en-US" sz="1600" dirty="0" smtClean="0"/>
              <a:t>注意すべきは、「歯の裏表を磨く」などの身体的動作も記憶によるものだということです。これは利き手でないほうの手で磨くのが難しいことや</a:t>
            </a:r>
            <a:r>
              <a:rPr lang="en-US" altLang="ja-JP" sz="1600" dirty="0" smtClean="0"/>
              <a:t>, </a:t>
            </a:r>
            <a:r>
              <a:rPr lang="ja-JP" altLang="en-US" sz="1600" dirty="0" smtClean="0"/>
              <a:t>上記手順の記述に筋肉への言及が皆無であることから明らかです。</a:t>
            </a:r>
            <a:endParaRPr lang="en-US" altLang="ja-JP" sz="1600" dirty="0"/>
          </a:p>
        </p:txBody>
      </p:sp>
    </p:spTree>
    <p:extLst>
      <p:ext uri="{BB962C8B-B14F-4D97-AF65-F5344CB8AC3E}">
        <p14:creationId xmlns:p14="http://schemas.microsoft.com/office/powerpoint/2010/main" val="2190510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664"/>
            <a:ext cx="8229600" cy="576064"/>
          </a:xfrm>
        </p:spPr>
        <p:txBody>
          <a:bodyPr>
            <a:normAutofit/>
          </a:bodyPr>
          <a:lstStyle/>
          <a:p>
            <a:r>
              <a:rPr lang="en-US" altLang="ja-JP" sz="2400" dirty="0" smtClean="0"/>
              <a:t>1.2</a:t>
            </a:r>
            <a:r>
              <a:rPr lang="en-US" altLang="ja-JP" sz="2400" dirty="0"/>
              <a:t> </a:t>
            </a:r>
            <a:r>
              <a:rPr lang="en-US" altLang="ja-JP" sz="2400" dirty="0" smtClean="0"/>
              <a:t>  </a:t>
            </a:r>
            <a:r>
              <a:rPr lang="ja-JP" altLang="en-US" sz="2400" dirty="0" smtClean="0"/>
              <a:t>計算機の記憶装置</a:t>
            </a:r>
            <a:endParaRPr kumimoji="1" lang="ja-JP" altLang="en-US" sz="2400" dirty="0"/>
          </a:p>
        </p:txBody>
      </p:sp>
      <p:sp>
        <p:nvSpPr>
          <p:cNvPr id="3" name="テキスト ボックス 2"/>
          <p:cNvSpPr txBox="1"/>
          <p:nvPr/>
        </p:nvSpPr>
        <p:spPr>
          <a:xfrm>
            <a:off x="359272" y="1196752"/>
            <a:ext cx="8568952" cy="5078313"/>
          </a:xfrm>
          <a:prstGeom prst="rect">
            <a:avLst/>
          </a:prstGeom>
          <a:noFill/>
        </p:spPr>
        <p:txBody>
          <a:bodyPr wrap="square" rtlCol="0">
            <a:spAutoFit/>
          </a:bodyPr>
          <a:lstStyle/>
          <a:p>
            <a:r>
              <a:rPr lang="ja-JP" altLang="en-US" dirty="0"/>
              <a:t>「</a:t>
            </a:r>
            <a:r>
              <a:rPr kumimoji="1" lang="ja-JP" altLang="en-US" dirty="0" smtClean="0"/>
              <a:t>記憶」について考えようとするとき、計算機の記憶装置のことを忘れるわけにいきません。</a:t>
            </a:r>
            <a:endParaRPr kumimoji="1" lang="en-US" altLang="ja-JP" dirty="0" smtClean="0"/>
          </a:p>
          <a:p>
            <a:endParaRPr lang="en-US" altLang="ja-JP" dirty="0"/>
          </a:p>
          <a:p>
            <a:r>
              <a:rPr kumimoji="1" lang="ja-JP" altLang="en-US" dirty="0" smtClean="0"/>
              <a:t>現在、「計算機」の主流となっているノイマン型計算機はデータとその処理法を「記憶」していて、記憶された順に必要なデータを取り出して論理的操作を加えます。この型の計算機を利用して人間を助けるロボットのような機械や、碁や将棋のようなゲームで人間と対等（以上？）に戦える器械が作られるようになっています。</a:t>
            </a:r>
            <a:endParaRPr kumimoji="1" lang="en-US" altLang="ja-JP" dirty="0" smtClean="0"/>
          </a:p>
          <a:p>
            <a:endParaRPr lang="en-US" altLang="ja-JP" dirty="0"/>
          </a:p>
          <a:p>
            <a:r>
              <a:rPr kumimoji="1" lang="ja-JP" altLang="en-US" dirty="0" smtClean="0"/>
              <a:t>この事実を人間などの生物の振る舞いにおいて「記憶」が重要な役割をもっていることの証拠とみることができますが、計算機の記憶装置と類似したもの</a:t>
            </a:r>
            <a:r>
              <a:rPr lang="ja-JP" altLang="en-US" dirty="0"/>
              <a:t>は</a:t>
            </a:r>
            <a:r>
              <a:rPr kumimoji="1" lang="ja-JP" altLang="en-US" dirty="0" smtClean="0"/>
              <a:t>生物の体で見つかっていません。生物が「記憶」を利用していることが確かなのにその記憶がどういう形で体内に保存されているのか分かっていないのです。</a:t>
            </a:r>
            <a:endParaRPr kumimoji="1" lang="en-US" altLang="ja-JP" dirty="0" smtClean="0"/>
          </a:p>
          <a:p>
            <a:endParaRPr lang="en-US" altLang="ja-JP" dirty="0"/>
          </a:p>
          <a:p>
            <a:r>
              <a:rPr lang="ja-JP" altLang="en-US" dirty="0" smtClean="0"/>
              <a:t>人間の記憶がどういう形で保持されているかの究明は、科学にとって喫緊の課題であると言っていいでしょう。</a:t>
            </a:r>
            <a:endParaRPr lang="en-US" altLang="ja-JP" dirty="0" smtClean="0"/>
          </a:p>
          <a:p>
            <a:endParaRPr kumimoji="1" lang="en-US" altLang="ja-JP" dirty="0"/>
          </a:p>
          <a:p>
            <a:r>
              <a:rPr kumimoji="1" lang="ja-JP" altLang="en-US" dirty="0" smtClean="0"/>
              <a:t>その一方で、計算機で記憶装置とならんで重要な論理回路や通信回路に関してはほとんどそっくりなものが生物の体で見つかっています。神経系です。</a:t>
            </a:r>
            <a:endParaRPr kumimoji="1" lang="ja-JP" altLang="en-US" dirty="0"/>
          </a:p>
        </p:txBody>
      </p:sp>
    </p:spTree>
    <p:extLst>
      <p:ext uri="{BB962C8B-B14F-4D97-AF65-F5344CB8AC3E}">
        <p14:creationId xmlns:p14="http://schemas.microsoft.com/office/powerpoint/2010/main" val="1225613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62074"/>
          </a:xfrm>
        </p:spPr>
        <p:txBody>
          <a:bodyPr>
            <a:normAutofit/>
          </a:bodyPr>
          <a:lstStyle/>
          <a:p>
            <a:r>
              <a:rPr lang="en-US" altLang="ja-JP" sz="2800" dirty="0" smtClean="0"/>
              <a:t>1.3  </a:t>
            </a:r>
            <a:r>
              <a:rPr lang="ja-JP" altLang="en-US" sz="2800" dirty="0" smtClean="0"/>
              <a:t>神経系における記憶</a:t>
            </a:r>
            <a:endParaRPr kumimoji="1" lang="ja-JP" altLang="en-US" sz="2800" dirty="0"/>
          </a:p>
        </p:txBody>
      </p:sp>
      <p:sp>
        <p:nvSpPr>
          <p:cNvPr id="3" name="テキスト ボックス 2"/>
          <p:cNvSpPr txBox="1"/>
          <p:nvPr/>
        </p:nvSpPr>
        <p:spPr>
          <a:xfrm>
            <a:off x="471240" y="980728"/>
            <a:ext cx="8208912" cy="3785652"/>
          </a:xfrm>
          <a:prstGeom prst="rect">
            <a:avLst/>
          </a:prstGeom>
          <a:noFill/>
        </p:spPr>
        <p:txBody>
          <a:bodyPr wrap="square" rtlCol="0">
            <a:spAutoFit/>
          </a:bodyPr>
          <a:lstStyle/>
          <a:p>
            <a:r>
              <a:rPr kumimoji="1" lang="ja-JP" altLang="en-US" sz="1600" dirty="0" smtClean="0"/>
              <a:t>「歯磨き」の場合、</a:t>
            </a:r>
            <a:endParaRPr kumimoji="1" lang="en-US" altLang="ja-JP" sz="1600" dirty="0" smtClean="0"/>
          </a:p>
          <a:p>
            <a:endParaRPr lang="en-US" altLang="ja-JP" sz="1600" dirty="0"/>
          </a:p>
          <a:p>
            <a:pPr marL="342900" indent="-342900">
              <a:buFont typeface="+mj-lt"/>
              <a:buAutoNum type="arabicPeriod"/>
            </a:pPr>
            <a:r>
              <a:rPr lang="ja-JP" altLang="en-US" sz="1600" dirty="0" smtClean="0"/>
              <a:t>歯ブラシと歯磨き粉のチューブを見つけ</a:t>
            </a:r>
            <a:r>
              <a:rPr lang="en-US" altLang="ja-JP" sz="1600" dirty="0" smtClean="0"/>
              <a:t/>
            </a:r>
            <a:br>
              <a:rPr lang="en-US" altLang="ja-JP" sz="1600" dirty="0" smtClean="0"/>
            </a:br>
            <a:r>
              <a:rPr lang="ja-JP" altLang="en-US" sz="1600" dirty="0" smtClean="0"/>
              <a:t>ここでは目の網膜から脳に向かって神経パルスが送られます。</a:t>
            </a:r>
            <a:endParaRPr lang="en-US" altLang="ja-JP" sz="1600" dirty="0" smtClean="0"/>
          </a:p>
          <a:p>
            <a:pPr marL="342900" indent="-342900">
              <a:buFont typeface="+mj-lt"/>
              <a:buAutoNum type="arabicPeriod"/>
            </a:pPr>
            <a:r>
              <a:rPr lang="ja-JP" altLang="en-US" sz="1600" dirty="0" smtClean="0"/>
              <a:t>歯ブラシと歯磨き粉のチューブを手にとり</a:t>
            </a:r>
            <a:r>
              <a:rPr lang="en-US" altLang="ja-JP" sz="1600" dirty="0" smtClean="0"/>
              <a:t/>
            </a:r>
            <a:br>
              <a:rPr lang="en-US" altLang="ja-JP" sz="1600" dirty="0" smtClean="0"/>
            </a:br>
            <a:r>
              <a:rPr lang="ja-JP" altLang="en-US" sz="1600" dirty="0" smtClean="0"/>
              <a:t>ここでは脳から腕や手の各部の筋肉に適切に調整されたタイミングで神経パルスが送られ、手の触覚信号が脳に向かって送られています。</a:t>
            </a:r>
            <a:endParaRPr lang="en-US" altLang="ja-JP" sz="1600" dirty="0" smtClean="0"/>
          </a:p>
          <a:p>
            <a:endParaRPr lang="en-US" altLang="ja-JP" sz="1600" dirty="0" smtClean="0"/>
          </a:p>
          <a:p>
            <a:r>
              <a:rPr lang="ja-JP" altLang="en-US" sz="1600" dirty="0" smtClean="0"/>
              <a:t>　　　（以下省略）</a:t>
            </a:r>
            <a:endParaRPr lang="en-US" altLang="ja-JP" sz="1600" dirty="0" smtClean="0"/>
          </a:p>
          <a:p>
            <a:endParaRPr lang="en-US" altLang="ja-JP" sz="1600" dirty="0" smtClean="0"/>
          </a:p>
          <a:p>
            <a:r>
              <a:rPr lang="ja-JP" altLang="en-US" sz="1600" dirty="0" smtClean="0"/>
              <a:t>感覚器からの信号が脳に送られ、脳からの信号で手足が動くわけです。</a:t>
            </a:r>
            <a:endParaRPr lang="en-US" altLang="ja-JP" sz="1600" dirty="0" smtClean="0"/>
          </a:p>
          <a:p>
            <a:endParaRPr lang="en-US" altLang="ja-JP" sz="1600" dirty="0"/>
          </a:p>
          <a:p>
            <a:r>
              <a:rPr lang="ja-JP" altLang="en-US" sz="1600" dirty="0" smtClean="0"/>
              <a:t>この過程における信号処理に記憶が影響しています。この過程に影響をあたえるような形で記憶が保持されているという言い方の方がいいかもしれません。</a:t>
            </a:r>
            <a:endParaRPr lang="en-US" altLang="ja-JP" sz="1600" dirty="0" smtClean="0"/>
          </a:p>
          <a:p>
            <a:endParaRPr lang="en-US" altLang="ja-JP" sz="1600" dirty="0" smtClean="0"/>
          </a:p>
        </p:txBody>
      </p:sp>
    </p:spTree>
    <p:extLst>
      <p:ext uri="{BB962C8B-B14F-4D97-AF65-F5344CB8AC3E}">
        <p14:creationId xmlns:p14="http://schemas.microsoft.com/office/powerpoint/2010/main" val="9773073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664"/>
            <a:ext cx="8229600" cy="576064"/>
          </a:xfrm>
        </p:spPr>
        <p:txBody>
          <a:bodyPr>
            <a:normAutofit fontScale="90000"/>
          </a:bodyPr>
          <a:lstStyle/>
          <a:p>
            <a:r>
              <a:rPr kumimoji="1" lang="en-US" altLang="ja-JP" sz="3200" dirty="0" smtClean="0"/>
              <a:t>1.4</a:t>
            </a:r>
            <a:r>
              <a:rPr lang="en-US" altLang="ja-JP" sz="3200" dirty="0" smtClean="0"/>
              <a:t> </a:t>
            </a:r>
            <a:r>
              <a:rPr kumimoji="1" lang="en-US" altLang="ja-JP" sz="3200" dirty="0" smtClean="0"/>
              <a:t> </a:t>
            </a:r>
            <a:r>
              <a:rPr kumimoji="1" lang="ja-JP" altLang="en-US" sz="3200" dirty="0" smtClean="0"/>
              <a:t>記憶の確認</a:t>
            </a:r>
            <a:endParaRPr kumimoji="1" lang="ja-JP" altLang="en-US" sz="3200" dirty="0"/>
          </a:p>
        </p:txBody>
      </p:sp>
      <p:sp>
        <p:nvSpPr>
          <p:cNvPr id="3" name="テキスト ボックス 2"/>
          <p:cNvSpPr txBox="1"/>
          <p:nvPr/>
        </p:nvSpPr>
        <p:spPr>
          <a:xfrm>
            <a:off x="266056" y="996256"/>
            <a:ext cx="8626424" cy="3693319"/>
          </a:xfrm>
          <a:prstGeom prst="rect">
            <a:avLst/>
          </a:prstGeom>
          <a:noFill/>
        </p:spPr>
        <p:txBody>
          <a:bodyPr wrap="square" rtlCol="0">
            <a:spAutoFit/>
          </a:bodyPr>
          <a:lstStyle/>
          <a:p>
            <a:r>
              <a:rPr kumimoji="1" lang="ja-JP" altLang="en-US" dirty="0" smtClean="0"/>
              <a:t>記憶がその持ち主の身体のどこかに保存されていることは確実ですが、ある特定の記憶、たとえば歯ブラシの形状の記憶、がどこにどう保存されているのか調べる方法はまだ知られていません。コンピュータでしたら、たとえばディスクのどの</a:t>
            </a:r>
            <a:r>
              <a:rPr lang="ja-JP" altLang="en-US" dirty="0" smtClean="0"/>
              <a:t>位置に記録されているか調べることが可能ですが。</a:t>
            </a:r>
            <a:endParaRPr lang="en-US" altLang="ja-JP" dirty="0" smtClean="0"/>
          </a:p>
          <a:p>
            <a:endParaRPr kumimoji="1" lang="en-US" altLang="ja-JP" dirty="0" smtClean="0"/>
          </a:p>
          <a:p>
            <a:r>
              <a:rPr lang="ja-JP" altLang="en-US" dirty="0" smtClean="0"/>
              <a:t>　なので今のところ、</a:t>
            </a:r>
            <a:r>
              <a:rPr lang="ja-JP" altLang="en-US" dirty="0"/>
              <a:t>なんらか</a:t>
            </a:r>
            <a:r>
              <a:rPr lang="ja-JP" altLang="en-US" dirty="0" smtClean="0"/>
              <a:t>の記憶があるかどうかを確認するには本人に聞いてみるしかありません。</a:t>
            </a:r>
            <a:endParaRPr lang="en-US" altLang="ja-JP" dirty="0" smtClean="0"/>
          </a:p>
          <a:p>
            <a:endParaRPr lang="en-US" altLang="ja-JP" dirty="0"/>
          </a:p>
          <a:p>
            <a:r>
              <a:rPr lang="ja-JP" altLang="en-US" dirty="0" smtClean="0"/>
              <a:t>クイズの多くが記憶確認テストです。</a:t>
            </a:r>
            <a:endParaRPr lang="en-US" altLang="ja-JP" dirty="0" smtClean="0"/>
          </a:p>
          <a:p>
            <a:endParaRPr lang="en-US" altLang="ja-JP" dirty="0" smtClean="0"/>
          </a:p>
          <a:p>
            <a:r>
              <a:rPr lang="ja-JP" altLang="en-US" dirty="0"/>
              <a:t>　</a:t>
            </a:r>
            <a:r>
              <a:rPr lang="ja-JP" altLang="en-US" dirty="0" smtClean="0"/>
              <a:t>しかし、記憶のなかには尋ねることで確認できないものもあります。たとえば自転車にのる技術も練習で見に付けた記憶ですが、この記憶があることは自転車乘ってみせてもらえばわかります。</a:t>
            </a:r>
            <a:endParaRPr lang="en-US" altLang="ja-JP" dirty="0"/>
          </a:p>
        </p:txBody>
      </p:sp>
    </p:spTree>
    <p:extLst>
      <p:ext uri="{BB962C8B-B14F-4D97-AF65-F5344CB8AC3E}">
        <p14:creationId xmlns:p14="http://schemas.microsoft.com/office/powerpoint/2010/main" val="1580631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72108" y="260648"/>
            <a:ext cx="8229600" cy="576064"/>
          </a:xfrm>
        </p:spPr>
        <p:txBody>
          <a:bodyPr>
            <a:noAutofit/>
          </a:bodyPr>
          <a:lstStyle/>
          <a:p>
            <a:r>
              <a:rPr lang="en-US" altLang="ja-JP" sz="3200" dirty="0" smtClean="0"/>
              <a:t>1.5 </a:t>
            </a:r>
            <a:r>
              <a:rPr kumimoji="1" lang="en-US" altLang="ja-JP" sz="3200" dirty="0" smtClean="0"/>
              <a:t> </a:t>
            </a:r>
            <a:r>
              <a:rPr kumimoji="1" lang="ja-JP" altLang="en-US" sz="3200" dirty="0" smtClean="0"/>
              <a:t>記憶の想起と忘却</a:t>
            </a:r>
            <a:endParaRPr kumimoji="1" lang="ja-JP" altLang="en-US" sz="3200" dirty="0"/>
          </a:p>
        </p:txBody>
      </p:sp>
      <p:sp>
        <p:nvSpPr>
          <p:cNvPr id="3" name="正方形/長方形 2"/>
          <p:cNvSpPr/>
          <p:nvPr/>
        </p:nvSpPr>
        <p:spPr>
          <a:xfrm>
            <a:off x="315864" y="934626"/>
            <a:ext cx="8648624" cy="5909310"/>
          </a:xfrm>
          <a:prstGeom prst="rect">
            <a:avLst/>
          </a:prstGeom>
        </p:spPr>
        <p:txBody>
          <a:bodyPr wrap="square">
            <a:spAutoFit/>
          </a:bodyPr>
          <a:lstStyle/>
          <a:p>
            <a:pPr lvl="0"/>
            <a:r>
              <a:rPr lang="ja-JP" altLang="en-US" dirty="0"/>
              <a:t>歯ブラシのイメージが記憶に</a:t>
            </a:r>
            <a:r>
              <a:rPr lang="ja-JP" altLang="en-US" dirty="0" smtClean="0"/>
              <a:t>ある場合、我々は歯ブラシ</a:t>
            </a:r>
            <a:r>
              <a:rPr lang="ja-JP" altLang="en-US" dirty="0"/>
              <a:t>のイメージを思い浮かべることができます</a:t>
            </a:r>
            <a:r>
              <a:rPr lang="ja-JP" altLang="en-US" dirty="0" smtClean="0"/>
              <a:t>。ベートーベンの交響曲「運命」の出だしの数小節の響きをイメージできる人は多いでしょう。自転車に</a:t>
            </a:r>
            <a:r>
              <a:rPr lang="ja-JP" altLang="en-US" dirty="0" err="1" smtClean="0"/>
              <a:t>乘れるのも</a:t>
            </a:r>
            <a:r>
              <a:rPr lang="ja-JP" altLang="en-US" dirty="0" smtClean="0"/>
              <a:t>身体的技術記憶のたまものです。</a:t>
            </a:r>
            <a:endParaRPr lang="en-US" altLang="ja-JP" dirty="0" smtClean="0"/>
          </a:p>
          <a:p>
            <a:pPr lvl="0"/>
            <a:endParaRPr lang="en-US" altLang="ja-JP" dirty="0" smtClean="0"/>
          </a:p>
          <a:p>
            <a:pPr lvl="0"/>
            <a:r>
              <a:rPr lang="ja-JP" altLang="en-US" dirty="0" smtClean="0"/>
              <a:t>このように人間の記憶には「想起」という現象があります。自転車に</a:t>
            </a:r>
            <a:r>
              <a:rPr lang="ja-JP" altLang="en-US" dirty="0" err="1" smtClean="0"/>
              <a:t>乘るのも</a:t>
            </a:r>
            <a:r>
              <a:rPr lang="ja-JP" altLang="en-US" dirty="0" smtClean="0"/>
              <a:t>広義の想起と考えることができます。想起できないのが忘却です。</a:t>
            </a:r>
            <a:endParaRPr lang="en-US" altLang="ja-JP" dirty="0" smtClean="0"/>
          </a:p>
          <a:p>
            <a:pPr lvl="0"/>
            <a:endParaRPr lang="en-US" altLang="ja-JP" dirty="0"/>
          </a:p>
          <a:p>
            <a:pPr lvl="0"/>
            <a:r>
              <a:rPr lang="ja-JP" altLang="en-US" dirty="0" smtClean="0"/>
              <a:t>忘却には完全に記憶が失われる場合と、記憶は残っているのに想起できない場合があります。</a:t>
            </a:r>
            <a:endParaRPr lang="en-US" altLang="ja-JP" dirty="0" smtClean="0"/>
          </a:p>
          <a:p>
            <a:pPr lvl="0"/>
            <a:endParaRPr lang="en-US" altLang="ja-JP" dirty="0"/>
          </a:p>
          <a:p>
            <a:pPr lvl="0"/>
            <a:r>
              <a:rPr lang="ja-JP" altLang="en-US" dirty="0" smtClean="0"/>
              <a:t>あるとき、２人のサッカーの選手の名前を思い出せないのに気付きました。どちらも風貌は思い出せるし、プレーの情景の記憶もはっきりしているのに名前が出て来ないのです。ひとりについてはその名前でダジャレを作った記憶があるけれどどんなダジャレだったか思い出せませんでした。よくやる方法ですが五十音順にア、イ、ウ、エ</a:t>
            </a:r>
            <a:r>
              <a:rPr lang="ja-JP" altLang="en-US" dirty="0" err="1" smtClean="0"/>
              <a:t>、．．</a:t>
            </a:r>
            <a:r>
              <a:rPr lang="ja-JP" altLang="en-US" dirty="0" smtClean="0"/>
              <a:t>と何周りか繰り返しているうちに「メッシ」という名がひょっこり出てきて、ダジャレも思い出しました。メッシはシュートの名手であると同時に絶妙なパスを出す選手でもあったので「滅私奉公」と言ったことがあるの</a:t>
            </a:r>
            <a:r>
              <a:rPr lang="ja-JP" altLang="en-US" dirty="0"/>
              <a:t>です</a:t>
            </a:r>
            <a:r>
              <a:rPr lang="ja-JP" altLang="en-US" dirty="0" smtClean="0"/>
              <a:t>。もう一人は「</a:t>
            </a:r>
            <a:r>
              <a:rPr lang="ja-JP" altLang="en-US" dirty="0"/>
              <a:t>サッカー、ドリブル</a:t>
            </a:r>
            <a:r>
              <a:rPr lang="en-US" altLang="ja-JP" dirty="0"/>
              <a:t>5</a:t>
            </a:r>
            <a:r>
              <a:rPr lang="ja-JP" altLang="en-US" dirty="0"/>
              <a:t>人抜き、神の手」などのキーワードで</a:t>
            </a:r>
            <a:r>
              <a:rPr lang="ja-JP" altLang="en-US" dirty="0" smtClean="0"/>
              <a:t>検索すれば分かるのですが、それをがまんしていろいろ考えているうちにカタカナ名前の後半に「－」があったような気がした次の瞬間に「マラドーナ」が出てきました。</a:t>
            </a:r>
            <a:endParaRPr lang="en-US" altLang="ja-JP" dirty="0" smtClean="0"/>
          </a:p>
          <a:p>
            <a:pPr lvl="0"/>
            <a:endParaRPr lang="en-US" altLang="ja-JP" dirty="0"/>
          </a:p>
          <a:p>
            <a:pPr lvl="0"/>
            <a:r>
              <a:rPr lang="ja-JP" altLang="en-US" dirty="0" smtClean="0"/>
              <a:t>こんなことが起きるのが人間の記憶というものです。</a:t>
            </a:r>
            <a:endParaRPr lang="en-US" altLang="ja-JP" dirty="0"/>
          </a:p>
        </p:txBody>
      </p:sp>
    </p:spTree>
    <p:extLst>
      <p:ext uri="{BB962C8B-B14F-4D97-AF65-F5344CB8AC3E}">
        <p14:creationId xmlns:p14="http://schemas.microsoft.com/office/powerpoint/2010/main" val="6688110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1143000"/>
          </a:xfrm>
        </p:spPr>
        <p:txBody>
          <a:bodyPr/>
          <a:lstStyle/>
          <a:p>
            <a:r>
              <a:rPr lang="ja-JP" altLang="en-US" dirty="0"/>
              <a:t>２</a:t>
            </a:r>
            <a:r>
              <a:rPr lang="ja-JP" altLang="en-US" dirty="0" smtClean="0"/>
              <a:t>．記憶連鎖</a:t>
            </a:r>
            <a:endParaRPr kumimoji="1" lang="ja-JP" altLang="en-US" dirty="0"/>
          </a:p>
        </p:txBody>
      </p:sp>
      <p:sp>
        <p:nvSpPr>
          <p:cNvPr id="4" name="テキスト ボックス 3"/>
          <p:cNvSpPr txBox="1"/>
          <p:nvPr/>
        </p:nvSpPr>
        <p:spPr>
          <a:xfrm>
            <a:off x="907976" y="1853208"/>
            <a:ext cx="7560840" cy="2585323"/>
          </a:xfrm>
          <a:prstGeom prst="rect">
            <a:avLst/>
          </a:prstGeom>
          <a:noFill/>
        </p:spPr>
        <p:txBody>
          <a:bodyPr wrap="square" rtlCol="0">
            <a:spAutoFit/>
          </a:bodyPr>
          <a:lstStyle/>
          <a:p>
            <a:r>
              <a:rPr lang="en-US" altLang="ja-JP" dirty="0" smtClean="0"/>
              <a:t>2.1   </a:t>
            </a:r>
            <a:r>
              <a:rPr lang="ja-JP" altLang="en-US" dirty="0">
                <a:hlinkClick r:id="rId2" action="ppaction://hlinksldjump"/>
              </a:rPr>
              <a:t>（広義の）連想、記憶</a:t>
            </a:r>
            <a:r>
              <a:rPr lang="ja-JP" altLang="en-US" dirty="0" smtClean="0">
                <a:hlinkClick r:id="rId2" action="ppaction://hlinksldjump"/>
              </a:rPr>
              <a:t>連鎖</a:t>
            </a:r>
            <a:endParaRPr lang="en-US" altLang="ja-JP" dirty="0" smtClean="0"/>
          </a:p>
          <a:p>
            <a:r>
              <a:rPr lang="en-US" altLang="ja-JP" dirty="0"/>
              <a:t>2.2   </a:t>
            </a:r>
            <a:r>
              <a:rPr lang="ja-JP" altLang="en-US" dirty="0">
                <a:hlinkClick r:id="rId3" action="ppaction://hlinksldjump"/>
              </a:rPr>
              <a:t>筋肉連動</a:t>
            </a:r>
            <a:r>
              <a:rPr lang="ja-JP" altLang="en-US" dirty="0" smtClean="0">
                <a:hlinkClick r:id="rId3" action="ppaction://hlinksldjump"/>
              </a:rPr>
              <a:t>システム</a:t>
            </a:r>
            <a:endParaRPr lang="en-US" altLang="ja-JP" dirty="0" smtClean="0"/>
          </a:p>
          <a:p>
            <a:r>
              <a:rPr lang="en-US" altLang="ja-JP" dirty="0"/>
              <a:t>2.3  </a:t>
            </a:r>
            <a:r>
              <a:rPr lang="ja-JP" altLang="en-US" dirty="0">
                <a:hlinkClick r:id="rId4" action="ppaction://hlinksldjump"/>
              </a:rPr>
              <a:t>随意</a:t>
            </a:r>
            <a:r>
              <a:rPr lang="ja-JP" altLang="en-US" dirty="0" smtClean="0">
                <a:hlinkClick r:id="rId4" action="ppaction://hlinksldjump"/>
              </a:rPr>
              <a:t>運動</a:t>
            </a:r>
            <a:endParaRPr lang="en-US" altLang="ja-JP" dirty="0" smtClean="0"/>
          </a:p>
          <a:p>
            <a:r>
              <a:rPr lang="en-US" altLang="ja-JP" dirty="0"/>
              <a:t>2.4  </a:t>
            </a:r>
            <a:r>
              <a:rPr lang="ja-JP" altLang="en-US" dirty="0">
                <a:hlinkClick r:id="rId5" action="ppaction://hlinksldjump"/>
              </a:rPr>
              <a:t>能の所作・脳の</a:t>
            </a:r>
            <a:r>
              <a:rPr lang="ja-JP" altLang="en-US" dirty="0" smtClean="0">
                <a:hlinkClick r:id="rId5" action="ppaction://hlinksldjump"/>
              </a:rPr>
              <a:t>所作</a:t>
            </a:r>
            <a:endParaRPr lang="en-US" altLang="ja-JP" dirty="0" smtClean="0"/>
          </a:p>
          <a:p>
            <a:r>
              <a:rPr lang="en-US" altLang="ja-JP" dirty="0"/>
              <a:t>2.5   </a:t>
            </a:r>
            <a:r>
              <a:rPr lang="ja-JP" altLang="en-US" dirty="0">
                <a:hlinkClick r:id="rId6" action="ppaction://hlinksldjump"/>
              </a:rPr>
              <a:t>能の所作</a:t>
            </a:r>
            <a:r>
              <a:rPr lang="ja-JP" altLang="en-US" dirty="0" smtClean="0">
                <a:hlinkClick r:id="rId6" action="ppaction://hlinksldjump"/>
              </a:rPr>
              <a:t>単元</a:t>
            </a:r>
            <a:endParaRPr lang="en-US" altLang="ja-JP" dirty="0" smtClean="0"/>
          </a:p>
          <a:p>
            <a:r>
              <a:rPr lang="en-US" altLang="ja-JP" dirty="0"/>
              <a:t>2.6  </a:t>
            </a:r>
            <a:r>
              <a:rPr lang="ja-JP" altLang="en-US" dirty="0">
                <a:hlinkClick r:id="rId7" action="ppaction://hlinksldjump"/>
              </a:rPr>
              <a:t>脳の所作</a:t>
            </a:r>
            <a:r>
              <a:rPr lang="ja-JP" altLang="en-US" dirty="0" smtClean="0">
                <a:hlinkClick r:id="rId7" action="ppaction://hlinksldjump"/>
              </a:rPr>
              <a:t>記憶</a:t>
            </a:r>
            <a:endParaRPr lang="en-US" altLang="ja-JP" dirty="0" smtClean="0"/>
          </a:p>
          <a:p>
            <a:r>
              <a:rPr lang="en-US" altLang="ja-JP" dirty="0"/>
              <a:t>2.7 </a:t>
            </a:r>
            <a:r>
              <a:rPr lang="ja-JP" altLang="en-US" dirty="0">
                <a:hlinkClick r:id="rId8" action="ppaction://hlinksldjump"/>
              </a:rPr>
              <a:t>言語</a:t>
            </a:r>
            <a:endParaRPr lang="en-US" altLang="ja-JP" dirty="0" smtClean="0"/>
          </a:p>
          <a:p>
            <a:endParaRPr kumimoji="1" lang="en-US" altLang="ja-JP" dirty="0" smtClean="0"/>
          </a:p>
          <a:p>
            <a:r>
              <a:rPr lang="ja-JP" altLang="en-US" dirty="0">
                <a:hlinkClick r:id="rId9" action="ppaction://hlinksldjump"/>
              </a:rPr>
              <a:t>表紙</a:t>
            </a:r>
            <a:endParaRPr kumimoji="1" lang="ja-JP" altLang="en-US" dirty="0"/>
          </a:p>
        </p:txBody>
      </p:sp>
    </p:spTree>
    <p:extLst>
      <p:ext uri="{BB962C8B-B14F-4D97-AF65-F5344CB8AC3E}">
        <p14:creationId xmlns:p14="http://schemas.microsoft.com/office/powerpoint/2010/main" val="1405357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1196" y="188640"/>
            <a:ext cx="8229600" cy="562074"/>
          </a:xfrm>
        </p:spPr>
        <p:txBody>
          <a:bodyPr>
            <a:normAutofit/>
          </a:bodyPr>
          <a:lstStyle/>
          <a:p>
            <a:r>
              <a:rPr lang="en-US" altLang="ja-JP" sz="2800" dirty="0" smtClean="0"/>
              <a:t>2.1 </a:t>
            </a:r>
            <a:r>
              <a:rPr kumimoji="1" lang="en-US" altLang="ja-JP" sz="2800" dirty="0" smtClean="0"/>
              <a:t>  </a:t>
            </a:r>
            <a:r>
              <a:rPr kumimoji="1" lang="ja-JP" altLang="en-US" sz="2800" dirty="0" smtClean="0"/>
              <a:t>（広義の）連想、記憶連鎖</a:t>
            </a:r>
            <a:endParaRPr kumimoji="1" lang="ja-JP" altLang="en-US" sz="2800" dirty="0"/>
          </a:p>
        </p:txBody>
      </p:sp>
      <p:sp>
        <p:nvSpPr>
          <p:cNvPr id="3" name="テキスト ボックス 2"/>
          <p:cNvSpPr txBox="1"/>
          <p:nvPr/>
        </p:nvSpPr>
        <p:spPr>
          <a:xfrm>
            <a:off x="251520" y="908720"/>
            <a:ext cx="8568952" cy="5632311"/>
          </a:xfrm>
          <a:prstGeom prst="rect">
            <a:avLst/>
          </a:prstGeom>
          <a:noFill/>
        </p:spPr>
        <p:txBody>
          <a:bodyPr wrap="square" rtlCol="0">
            <a:spAutoFit/>
          </a:bodyPr>
          <a:lstStyle/>
          <a:p>
            <a:r>
              <a:rPr lang="ja-JP" altLang="en-US" dirty="0"/>
              <a:t>「やま」という言葉から富士山に登ったときのことを思い出す人もあるでしょう。このようなある記憶の想起が別の記憶を呼びおこす現象が「連想」です。</a:t>
            </a:r>
            <a:endParaRPr lang="en-US" altLang="ja-JP" dirty="0"/>
          </a:p>
          <a:p>
            <a:endParaRPr kumimoji="1" lang="en-US" altLang="ja-JP" dirty="0" smtClean="0"/>
          </a:p>
          <a:p>
            <a:r>
              <a:rPr kumimoji="1" lang="ja-JP" altLang="en-US" dirty="0" smtClean="0"/>
              <a:t>脳内に、ことば、映像イメージ、音声イメージ、手触り、力感などさまざまな記憶が保存されており、互いに関係しあっています。</a:t>
            </a:r>
            <a:endParaRPr kumimoji="1" lang="en-US" altLang="ja-JP" dirty="0" smtClean="0"/>
          </a:p>
          <a:p>
            <a:endParaRPr lang="en-US" altLang="ja-JP" dirty="0"/>
          </a:p>
          <a:p>
            <a:r>
              <a:rPr kumimoji="1" lang="ja-JP" altLang="en-US" dirty="0" smtClean="0"/>
              <a:t>たとえば、「やま」という言葉から山の映像イメージが思い起こされ、山の映像イメージから「やま」という言葉が思い出され</a:t>
            </a:r>
            <a:r>
              <a:rPr lang="ja-JP" altLang="en-US" dirty="0" smtClean="0"/>
              <a:t>ます。</a:t>
            </a:r>
            <a:r>
              <a:rPr lang="ja-JP" altLang="en-US" dirty="0"/>
              <a:t> </a:t>
            </a:r>
            <a:r>
              <a:rPr lang="ja-JP" altLang="en-US" dirty="0" smtClean="0"/>
              <a:t>また、「</a:t>
            </a:r>
            <a:r>
              <a:rPr lang="ja-JP" altLang="en-US" dirty="0"/>
              <a:t>山」という</a:t>
            </a:r>
            <a:r>
              <a:rPr lang="ja-JP" altLang="en-US" dirty="0" smtClean="0"/>
              <a:t>文字も「</a:t>
            </a:r>
            <a:r>
              <a:rPr lang="ja-JP" altLang="en-US" dirty="0"/>
              <a:t>やま」と</a:t>
            </a:r>
            <a:r>
              <a:rPr lang="ja-JP" altLang="en-US" dirty="0" smtClean="0"/>
              <a:t>いう言葉を呼びおこ</a:t>
            </a:r>
            <a:r>
              <a:rPr lang="ja-JP" altLang="en-US" dirty="0"/>
              <a:t>し</a:t>
            </a:r>
            <a:r>
              <a:rPr lang="ja-JP" altLang="en-US" dirty="0" smtClean="0"/>
              <a:t>ます。このような場合も連想ということにしましょう。</a:t>
            </a:r>
            <a:endParaRPr lang="en-US" altLang="ja-JP" dirty="0" smtClean="0"/>
          </a:p>
          <a:p>
            <a:endParaRPr kumimoji="1" lang="en-US" altLang="ja-JP" dirty="0"/>
          </a:p>
          <a:p>
            <a:r>
              <a:rPr lang="ja-JP" altLang="en-US" dirty="0" smtClean="0"/>
              <a:t>歯を磨こうとして歯ブラシに手を伸ばすようなことを、「目の前に欲しいものがある情景」が手をそのものに向かわせる動作記憶を呼び起こしていると考えることができます。</a:t>
            </a:r>
            <a:endParaRPr lang="en-US" altLang="ja-JP" dirty="0" smtClean="0"/>
          </a:p>
          <a:p>
            <a:endParaRPr lang="en-US" altLang="ja-JP" dirty="0"/>
          </a:p>
          <a:p>
            <a:r>
              <a:rPr lang="ja-JP" altLang="en-US" dirty="0" smtClean="0"/>
              <a:t>そうだとすると、視覚情報にもとづく適切な動作の選択も広義の「連想」によるものと考えることが許されると思われます。このような関係を記憶連鎖と呼ぶことにしましょう。</a:t>
            </a:r>
            <a:endParaRPr lang="en-US" altLang="ja-JP" dirty="0" smtClean="0"/>
          </a:p>
          <a:p>
            <a:endParaRPr lang="en-US" altLang="ja-JP" dirty="0"/>
          </a:p>
          <a:p>
            <a:r>
              <a:rPr lang="ja-JP" altLang="en-US" dirty="0"/>
              <a:t>行動</a:t>
            </a:r>
            <a:r>
              <a:rPr lang="ja-JP" altLang="en-US" dirty="0" smtClean="0"/>
              <a:t>を記憶連鎖で説明しようというのは乱暴な主張かもしれませんが、差し出した手が、たとえば右に、ずれた方向に向かっている映像が、手の動きを修正する動作に「連鎖」させる機構があり、この連鎖の速度が十分に速ければわれわれの日常の行動の説明として通用すると思われます。</a:t>
            </a:r>
            <a:endParaRPr kumimoji="1" lang="ja-JP" altLang="en-US" dirty="0"/>
          </a:p>
        </p:txBody>
      </p:sp>
    </p:spTree>
    <p:extLst>
      <p:ext uri="{BB962C8B-B14F-4D97-AF65-F5344CB8AC3E}">
        <p14:creationId xmlns:p14="http://schemas.microsoft.com/office/powerpoint/2010/main" val="2985436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664"/>
            <a:ext cx="8229600" cy="576064"/>
          </a:xfrm>
        </p:spPr>
        <p:txBody>
          <a:bodyPr>
            <a:normAutofit/>
          </a:bodyPr>
          <a:lstStyle/>
          <a:p>
            <a:r>
              <a:rPr kumimoji="1" lang="en-US" altLang="ja-JP" sz="2800" dirty="0" smtClean="0"/>
              <a:t>2.2   </a:t>
            </a:r>
            <a:r>
              <a:rPr kumimoji="1" lang="ja-JP" altLang="en-US" sz="2800" dirty="0" smtClean="0"/>
              <a:t>筋肉連動システム</a:t>
            </a:r>
            <a:endParaRPr kumimoji="1" lang="ja-JP" altLang="en-US" sz="2800" dirty="0"/>
          </a:p>
        </p:txBody>
      </p:sp>
      <p:sp>
        <p:nvSpPr>
          <p:cNvPr id="3" name="テキスト ボックス 2"/>
          <p:cNvSpPr txBox="1"/>
          <p:nvPr/>
        </p:nvSpPr>
        <p:spPr>
          <a:xfrm>
            <a:off x="323528" y="1102172"/>
            <a:ext cx="8640960" cy="5262979"/>
          </a:xfrm>
          <a:prstGeom prst="rect">
            <a:avLst/>
          </a:prstGeom>
          <a:noFill/>
        </p:spPr>
        <p:txBody>
          <a:bodyPr wrap="square" rtlCol="0">
            <a:spAutoFit/>
          </a:bodyPr>
          <a:lstStyle/>
          <a:p>
            <a:r>
              <a:rPr lang="ja-JP" altLang="en-US" sz="1600" dirty="0"/>
              <a:t>多くの動物が</a:t>
            </a:r>
            <a:r>
              <a:rPr lang="ja-JP" altLang="en-US" sz="1600" dirty="0" smtClean="0"/>
              <a:t>歩行という筋肉運動に</a:t>
            </a:r>
            <a:r>
              <a:rPr lang="ja-JP" altLang="en-US" sz="1600" dirty="0"/>
              <a:t>よって居場所を</a:t>
            </a:r>
            <a:r>
              <a:rPr lang="ja-JP" altLang="en-US" sz="1600" dirty="0" smtClean="0"/>
              <a:t>変えます。</a:t>
            </a:r>
            <a:r>
              <a:rPr lang="ja-JP" altLang="en-US" sz="1600" dirty="0"/>
              <a:t>人間は</a:t>
            </a:r>
            <a:r>
              <a:rPr lang="en-US" altLang="ja-JP" sz="1600" dirty="0"/>
              <a:t>2</a:t>
            </a:r>
            <a:r>
              <a:rPr lang="ja-JP" altLang="en-US" sz="1600" dirty="0"/>
              <a:t>足歩行することが多い。</a:t>
            </a:r>
          </a:p>
          <a:p>
            <a:endParaRPr lang="ja-JP" altLang="en-US" sz="1600" dirty="0"/>
          </a:p>
          <a:p>
            <a:r>
              <a:rPr lang="ja-JP" altLang="en-US" sz="1600" dirty="0"/>
              <a:t>平坦な場所における歩行では足を置く場所を特に選ぶ必要がなく、バランスをとることに気をつければいいが、踏み石が並べられた日本庭園のようなところでは、バランスに加えて足を置く位置にも注意を払いながら</a:t>
            </a:r>
            <a:r>
              <a:rPr lang="ja-JP" altLang="en-US" sz="1600" dirty="0" smtClean="0"/>
              <a:t>歩かねばなりません。</a:t>
            </a:r>
            <a:endParaRPr lang="ja-JP" altLang="en-US" sz="1600" dirty="0"/>
          </a:p>
          <a:p>
            <a:endParaRPr lang="en-US" altLang="ja-JP" sz="1600" dirty="0"/>
          </a:p>
          <a:p>
            <a:r>
              <a:rPr kumimoji="1" lang="en-US" altLang="ja-JP" sz="1600" dirty="0" smtClean="0"/>
              <a:t>NHK </a:t>
            </a:r>
            <a:r>
              <a:rPr lang="ja-JP" altLang="en-US" sz="1600" dirty="0" smtClean="0"/>
              <a:t> </a:t>
            </a:r>
            <a:r>
              <a:rPr lang="en-US" altLang="ja-JP" sz="1600" dirty="0" smtClean="0"/>
              <a:t>BS  </a:t>
            </a:r>
            <a:r>
              <a:rPr lang="ja-JP" altLang="en-US" sz="1600" dirty="0" smtClean="0"/>
              <a:t>「ヒューマニエンス」の筋肉を扱った回（</a:t>
            </a:r>
            <a:r>
              <a:rPr kumimoji="1" lang="en-US" altLang="ja-JP" sz="1600" dirty="0" smtClean="0"/>
              <a:t>2021</a:t>
            </a:r>
            <a:r>
              <a:rPr kumimoji="1" lang="ja-JP" altLang="en-US" sz="1600" dirty="0" smtClean="0"/>
              <a:t>年</a:t>
            </a:r>
            <a:r>
              <a:rPr kumimoji="1" lang="en-US" altLang="ja-JP" sz="1600" dirty="0" smtClean="0"/>
              <a:t>8</a:t>
            </a:r>
            <a:r>
              <a:rPr kumimoji="1" lang="ja-JP" altLang="en-US" sz="1600" dirty="0" smtClean="0"/>
              <a:t>月</a:t>
            </a:r>
            <a:r>
              <a:rPr kumimoji="1" lang="en-US" altLang="ja-JP" sz="1600" dirty="0" smtClean="0"/>
              <a:t>12</a:t>
            </a:r>
            <a:r>
              <a:rPr kumimoji="1" lang="ja-JP" altLang="en-US" sz="1600" dirty="0" smtClean="0"/>
              <a:t>日放映）で得た知識によると普通の歩行で使われる筋肉は、少なくとも、足の筋肉</a:t>
            </a:r>
            <a:r>
              <a:rPr kumimoji="1" lang="en-US" altLang="ja-JP" sz="1600" dirty="0" smtClean="0"/>
              <a:t>7</a:t>
            </a:r>
            <a:r>
              <a:rPr kumimoji="1" lang="ja-JP" altLang="en-US" sz="1600" dirty="0" smtClean="0"/>
              <a:t>つ、脇腹の筋肉</a:t>
            </a:r>
            <a:r>
              <a:rPr kumimoji="1" lang="en-US" altLang="ja-JP" sz="1600" dirty="0" smtClean="0"/>
              <a:t>3</a:t>
            </a:r>
            <a:r>
              <a:rPr kumimoji="1" lang="ja-JP" altLang="en-US" sz="1600" dirty="0" smtClean="0"/>
              <a:t>つ、尻周りの筋肉</a:t>
            </a:r>
            <a:r>
              <a:rPr kumimoji="1" lang="en-US" altLang="ja-JP" sz="1600" dirty="0" smtClean="0"/>
              <a:t>3</a:t>
            </a:r>
            <a:r>
              <a:rPr kumimoji="1" lang="ja-JP" altLang="en-US" sz="1600" dirty="0" smtClean="0"/>
              <a:t>つだそうです。これらの筋肉が協調的に伸縮することで歩行できるわけです。　</a:t>
            </a:r>
            <a:endParaRPr kumimoji="1" lang="en-US" altLang="ja-JP" sz="1600" dirty="0" smtClean="0"/>
          </a:p>
          <a:p>
            <a:endParaRPr lang="en-US" altLang="ja-JP" sz="1600" dirty="0"/>
          </a:p>
          <a:p>
            <a:r>
              <a:rPr kumimoji="1" lang="ja-JP" altLang="en-US" sz="1600" dirty="0" smtClean="0"/>
              <a:t>番組では、これらの筋肉が神経信号によって伸縮するだけでなく、筋肉中にある筋紡錘という感覚器によって把握される筋肉の伸縮状態の信号が脊髄に向かって送り出されることを紹介し、この信号によって筋肉が互いを感じ、筋肉同士のコミュニケーションしていると説明していました。この信号の行き来が意識に登らないことが「筋肉連動システム」が脊髄にあると考える根拠となると考えているような番組の作りでしたが、おそらくこれは間違いで、少なくとも</a:t>
            </a:r>
            <a:r>
              <a:rPr kumimoji="1" lang="en-US" altLang="ja-JP" sz="1600" dirty="0" smtClean="0"/>
              <a:t>13</a:t>
            </a:r>
            <a:r>
              <a:rPr kumimoji="1" lang="ja-JP" altLang="en-US" sz="1600" dirty="0" smtClean="0"/>
              <a:t>個の筋肉を、</a:t>
            </a:r>
            <a:r>
              <a:rPr lang="ja-JP" altLang="en-US" sz="1600" dirty="0" smtClean="0"/>
              <a:t>歩く、走る、跳ぶ</a:t>
            </a:r>
            <a:r>
              <a:rPr lang="ja-JP" altLang="en-US" sz="1600" dirty="0"/>
              <a:t>など</a:t>
            </a:r>
            <a:r>
              <a:rPr lang="ja-JP" altLang="en-US" sz="1600" dirty="0" smtClean="0"/>
              <a:t>の運動で使い分けるには大脳の関与が不可欠と思われます。逆に言えば、大脳の活動のすべてが意識にのぼるとは限らない。</a:t>
            </a:r>
            <a:endParaRPr lang="en-US" altLang="ja-JP" sz="1600" dirty="0" smtClean="0"/>
          </a:p>
          <a:p>
            <a:endParaRPr kumimoji="1" lang="en-US" altLang="ja-JP" sz="1600" dirty="0"/>
          </a:p>
          <a:p>
            <a:r>
              <a:rPr lang="ja-JP" altLang="en-US" sz="1600" dirty="0" smtClean="0"/>
              <a:t>番組に参加したオリンピックの柔道で３回金メダルをとった野村選手の「どう投げたのか分からないときがある。筋肉が反応したのか、今までのメモリーを生かしたなかで新しい技術を作り上げたのか、偶然としかとらえようがない」という発言はコンラート・ローレンツの言う随意運動の記述に近い。</a:t>
            </a:r>
            <a:endParaRPr kumimoji="1" lang="en-US" altLang="ja-JP" sz="1600" dirty="0" smtClean="0"/>
          </a:p>
        </p:txBody>
      </p:sp>
    </p:spTree>
    <p:extLst>
      <p:ext uri="{BB962C8B-B14F-4D97-AF65-F5344CB8AC3E}">
        <p14:creationId xmlns:p14="http://schemas.microsoft.com/office/powerpoint/2010/main" val="11928083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88640"/>
            <a:ext cx="8229600" cy="432048"/>
          </a:xfrm>
        </p:spPr>
        <p:txBody>
          <a:bodyPr>
            <a:noAutofit/>
          </a:bodyPr>
          <a:lstStyle/>
          <a:p>
            <a:r>
              <a:rPr lang="en-US" altLang="ja-JP" sz="2800" dirty="0" smtClean="0"/>
              <a:t>2.3  </a:t>
            </a:r>
            <a:r>
              <a:rPr lang="ja-JP" altLang="en-US" sz="2800" dirty="0" smtClean="0"/>
              <a:t>随意</a:t>
            </a:r>
            <a:r>
              <a:rPr lang="ja-JP" altLang="en-US" sz="2800" dirty="0"/>
              <a:t>運動</a:t>
            </a:r>
            <a:endParaRPr kumimoji="1" lang="ja-JP" altLang="en-US" sz="2800" dirty="0"/>
          </a:p>
        </p:txBody>
      </p:sp>
      <p:sp>
        <p:nvSpPr>
          <p:cNvPr id="4" name="テキスト ボックス 3"/>
          <p:cNvSpPr txBox="1"/>
          <p:nvPr/>
        </p:nvSpPr>
        <p:spPr>
          <a:xfrm>
            <a:off x="251520" y="980728"/>
            <a:ext cx="8754616" cy="5324535"/>
          </a:xfrm>
          <a:prstGeom prst="rect">
            <a:avLst/>
          </a:prstGeom>
          <a:noFill/>
          <a:ln>
            <a:solidFill>
              <a:schemeClr val="tx1"/>
            </a:solidFill>
          </a:ln>
        </p:spPr>
        <p:txBody>
          <a:bodyPr wrap="square" rtlCol="0">
            <a:spAutoFit/>
          </a:bodyPr>
          <a:lstStyle/>
          <a:p>
            <a:r>
              <a:rPr kumimoji="1" lang="ja-JP" altLang="en-US" sz="1600" dirty="0" smtClean="0"/>
              <a:t>コンラート・ローレンツの「鏡の背面」（谷口滋訳、ちくま学芸文庫）から引用。</a:t>
            </a:r>
            <a:endParaRPr kumimoji="1" lang="en-US" altLang="ja-JP" sz="1600" dirty="0" smtClean="0"/>
          </a:p>
          <a:p>
            <a:endParaRPr lang="en-US" altLang="ja-JP" dirty="0"/>
          </a:p>
          <a:p>
            <a:r>
              <a:rPr lang="en-US" altLang="ja-JP" dirty="0" smtClean="0"/>
              <a:t>p.272</a:t>
            </a:r>
            <a:r>
              <a:rPr lang="ja-JP" altLang="en-US" dirty="0" smtClean="0"/>
              <a:t>～</a:t>
            </a:r>
            <a:r>
              <a:rPr lang="en-US" altLang="ja-JP" dirty="0" smtClean="0"/>
              <a:t>273  </a:t>
            </a:r>
            <a:r>
              <a:rPr lang="ja-JP" altLang="en-US" dirty="0"/>
              <a:t>ある遺伝定協調のかなり長い運動連鎖から、定位と洞察によって決定された一部分を切り離し、それを自由な運動要素として使いうるものにするという進化の</a:t>
            </a:r>
            <a:r>
              <a:rPr lang="en-US" altLang="ja-JP" dirty="0"/>
              <a:t>《</a:t>
            </a:r>
            <a:r>
              <a:rPr lang="ja-JP" altLang="en-US" dirty="0"/>
              <a:t>発明</a:t>
            </a:r>
            <a:r>
              <a:rPr lang="en-US" altLang="ja-JP" dirty="0"/>
              <a:t>》</a:t>
            </a:r>
            <a:r>
              <a:rPr lang="ja-JP" altLang="en-US" dirty="0"/>
              <a:t>は、いわゆる随意運動の発生への第一歩だったに違いない。</a:t>
            </a:r>
            <a:endParaRPr lang="en-US" altLang="ja-JP" dirty="0"/>
          </a:p>
          <a:p>
            <a:endParaRPr lang="en-US" altLang="ja-JP" dirty="0"/>
          </a:p>
          <a:p>
            <a:r>
              <a:rPr lang="ja-JP" altLang="en-US" dirty="0"/>
              <a:t>（中略</a:t>
            </a:r>
            <a:r>
              <a:rPr lang="ja-JP" altLang="en-US" dirty="0" smtClean="0"/>
              <a:t>）</a:t>
            </a:r>
            <a:endParaRPr lang="en-US" altLang="ja-JP" dirty="0" smtClean="0"/>
          </a:p>
          <a:p>
            <a:endParaRPr lang="ja-JP" altLang="en-US" dirty="0"/>
          </a:p>
          <a:p>
            <a:r>
              <a:rPr kumimoji="1" lang="ja-JP" altLang="en-US" dirty="0" smtClean="0"/>
              <a:t>これまで慣例的に人間の随意運動と見なされてきたものは、たいていは運動学習の産物、つまりいくつかの運動要素から合成された</a:t>
            </a:r>
            <a:r>
              <a:rPr kumimoji="1" lang="en-US" altLang="ja-JP" dirty="0" smtClean="0"/>
              <a:t>《</a:t>
            </a:r>
            <a:r>
              <a:rPr kumimoji="1" lang="ja-JP" altLang="en-US" dirty="0" smtClean="0"/>
              <a:t>熟練した</a:t>
            </a:r>
            <a:r>
              <a:rPr kumimoji="1" lang="en-US" altLang="ja-JP" dirty="0" smtClean="0"/>
              <a:t>》</a:t>
            </a:r>
            <a:r>
              <a:rPr kumimoji="1" lang="ja-JP" altLang="en-US" dirty="0" smtClean="0"/>
              <a:t>運動である。これら極小の運動要素は、すでに述べたように、つねに、筋原線維的けいれんの統合水準よりもはるかに高い水準にある。厳密に考えるならば、随意運動は、これら個々に使い得る極小協調が、先行する学習によってまだひと</a:t>
            </a:r>
            <a:r>
              <a:rPr lang="ja-JP" altLang="en-US" dirty="0"/>
              <a:t>つ</a:t>
            </a:r>
            <a:r>
              <a:rPr kumimoji="1" lang="ja-JP" altLang="en-US" dirty="0" smtClean="0"/>
              <a:t>の円滑に経過する利用のかたちには統一されていないものにも適用されるべきであろう。この利用は、つねにきわめて拙劣な外観を呈する。およそはじめてある道に踏み入った小哺乳動物の行動さながらである。</a:t>
            </a:r>
            <a:endParaRPr kumimoji="1" lang="en-US" altLang="ja-JP" dirty="0" smtClean="0"/>
          </a:p>
          <a:p>
            <a:r>
              <a:rPr lang="ja-JP" altLang="en-US" dirty="0"/>
              <a:t>　</a:t>
            </a:r>
            <a:endParaRPr lang="en-US" altLang="ja-JP" dirty="0" smtClean="0"/>
          </a:p>
          <a:p>
            <a:r>
              <a:rPr lang="ja-JP" altLang="en-US" dirty="0" smtClean="0"/>
              <a:t>もし随意運動を機能的に定義しようとするならば、これまでに挙げた諸特性のほかにもうひとつ言及しなければならないことがある。つまり、いつでも活動しうるものでなければならないということである。</a:t>
            </a:r>
            <a:endParaRPr lang="en-US" altLang="ja-JP" dirty="0" smtClean="0"/>
          </a:p>
        </p:txBody>
      </p:sp>
    </p:spTree>
    <p:extLst>
      <p:ext uri="{BB962C8B-B14F-4D97-AF65-F5344CB8AC3E}">
        <p14:creationId xmlns:p14="http://schemas.microsoft.com/office/powerpoint/2010/main" val="26692530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634082"/>
          </a:xfrm>
        </p:spPr>
        <p:txBody>
          <a:bodyPr>
            <a:normAutofit/>
          </a:bodyPr>
          <a:lstStyle/>
          <a:p>
            <a:r>
              <a:rPr kumimoji="1" lang="en-US" altLang="ja-JP" sz="2400" dirty="0" smtClean="0"/>
              <a:t>2.4  </a:t>
            </a:r>
            <a:r>
              <a:rPr kumimoji="1" lang="ja-JP" altLang="en-US" sz="2400" dirty="0" smtClean="0"/>
              <a:t>能の所作・脳の所作</a:t>
            </a:r>
            <a:endParaRPr kumimoji="1" lang="ja-JP" altLang="en-US" sz="2400" dirty="0"/>
          </a:p>
        </p:txBody>
      </p:sp>
      <p:sp>
        <p:nvSpPr>
          <p:cNvPr id="3" name="テキスト ボックス 2"/>
          <p:cNvSpPr txBox="1"/>
          <p:nvPr/>
        </p:nvSpPr>
        <p:spPr>
          <a:xfrm>
            <a:off x="296640" y="1052736"/>
            <a:ext cx="8568952" cy="5016758"/>
          </a:xfrm>
          <a:prstGeom prst="rect">
            <a:avLst/>
          </a:prstGeom>
          <a:noFill/>
        </p:spPr>
        <p:txBody>
          <a:bodyPr wrap="square" rtlCol="0">
            <a:spAutoFit/>
          </a:bodyPr>
          <a:lstStyle/>
          <a:p>
            <a:r>
              <a:rPr lang="ja-JP" altLang="en-US" sz="1600" dirty="0" smtClean="0"/>
              <a:t>随意運動が「運動要素」で組み立てられているという考えは、能の舞が定型の「所作」で組み立てられていることを思いださせます。</a:t>
            </a:r>
            <a:endParaRPr lang="en-US" altLang="ja-JP" sz="1600" dirty="0" smtClean="0"/>
          </a:p>
          <a:p>
            <a:endParaRPr lang="en-US" altLang="ja-JP" sz="1600" dirty="0"/>
          </a:p>
          <a:p>
            <a:r>
              <a:rPr lang="ja-JP" altLang="en-US" sz="1600" dirty="0" smtClean="0"/>
              <a:t>そこで、本稿では、コンラート・ローレンツがいう運動要素を「所作記憶」ということにします。</a:t>
            </a:r>
            <a:endParaRPr lang="en-US" altLang="ja-JP" sz="1600" dirty="0" smtClean="0"/>
          </a:p>
          <a:p>
            <a:endParaRPr lang="en-US" altLang="ja-JP" sz="1600" dirty="0" smtClean="0"/>
          </a:p>
          <a:p>
            <a:r>
              <a:rPr lang="ja-JP" altLang="en-US" sz="1600" dirty="0" smtClean="0"/>
              <a:t>岩波</a:t>
            </a:r>
            <a:r>
              <a:rPr lang="ja-JP" altLang="en-US" sz="1600" dirty="0"/>
              <a:t>の「岩波講座　能・狂言　別巻　能楽図説</a:t>
            </a:r>
            <a:r>
              <a:rPr lang="ja-JP" altLang="en-US" sz="1600" dirty="0" smtClean="0"/>
              <a:t>」　所作</a:t>
            </a:r>
            <a:r>
              <a:rPr lang="ja-JP" altLang="en-US" sz="1600" dirty="0"/>
              <a:t>単元一覧の凡例から</a:t>
            </a:r>
            <a:r>
              <a:rPr lang="ja-JP" altLang="en-US" sz="1600" dirty="0" smtClean="0"/>
              <a:t>抜粋します。</a:t>
            </a:r>
            <a:endParaRPr lang="ja-JP" altLang="en-US" sz="1600" dirty="0"/>
          </a:p>
          <a:p>
            <a:endParaRPr lang="ja-JP" altLang="en-US" sz="1600" dirty="0"/>
          </a:p>
          <a:p>
            <a:r>
              <a:rPr lang="ja-JP" altLang="en-US" sz="1600" dirty="0" smtClean="0"/>
              <a:t>所作</a:t>
            </a:r>
            <a:r>
              <a:rPr lang="ja-JP" altLang="en-US" sz="1600" dirty="0"/>
              <a:t>の基本および所作単元は、形態と機能によって分類し、同一分類に属するものは、形態と機能の類縁関係に基づいて配列した。</a:t>
            </a:r>
          </a:p>
          <a:p>
            <a:endParaRPr lang="ja-JP" altLang="en-US" sz="1600" dirty="0"/>
          </a:p>
          <a:p>
            <a:r>
              <a:rPr lang="ja-JP" altLang="en-US" sz="1600" dirty="0"/>
              <a:t>所作単元には</a:t>
            </a:r>
            <a:r>
              <a:rPr lang="ja-JP" altLang="en-US" sz="1600" dirty="0" smtClean="0"/>
              <a:t>、名称の</a:t>
            </a:r>
            <a:r>
              <a:rPr lang="ja-JP" altLang="en-US" sz="1600" dirty="0"/>
              <a:t>ないものも多く、名称があっても流派による</a:t>
            </a:r>
            <a:r>
              <a:rPr lang="ja-JP" altLang="en-US" sz="1600" dirty="0" smtClean="0"/>
              <a:t>異同が</a:t>
            </a:r>
            <a:r>
              <a:rPr lang="ja-JP" altLang="en-US" sz="1600" dirty="0"/>
              <a:t>かなり大きい。本書では、流派を越えた所論に用いるのに妥当な名称を、諸流の名称の中から選び出して掲げたが、次のような場合には、新たに名称を設定した。どの流派の名前も適当でないと考えた場合。どの流派にも安定した名称が存在しない場合。</a:t>
            </a:r>
          </a:p>
          <a:p>
            <a:endParaRPr lang="ja-JP" altLang="en-US" sz="1600" dirty="0"/>
          </a:p>
          <a:p>
            <a:r>
              <a:rPr lang="ja-JP" altLang="en-US" sz="1600" dirty="0"/>
              <a:t>所作単元の上に、分類番号を記した。分類番号には３桁までの数字を用い、必要な場合にはこれに枝番号を加えた。</a:t>
            </a:r>
          </a:p>
          <a:p>
            <a:endParaRPr lang="ja-JP" altLang="en-US" sz="1600" dirty="0"/>
          </a:p>
          <a:p>
            <a:r>
              <a:rPr lang="ja-JP" altLang="en-US" sz="1600" dirty="0"/>
              <a:t>所作単元名の下には、次のような事項の一部について簡単な記述を行ったが、所作単元の全部について記述事項の統一を図ることはしなかった</a:t>
            </a:r>
            <a:r>
              <a:rPr lang="ja-JP" altLang="en-US" sz="1600" dirty="0" smtClean="0"/>
              <a:t>。</a:t>
            </a:r>
            <a:endParaRPr lang="ja-JP" altLang="en-US" sz="1600" dirty="0"/>
          </a:p>
        </p:txBody>
      </p:sp>
    </p:spTree>
    <p:extLst>
      <p:ext uri="{BB962C8B-B14F-4D97-AF65-F5344CB8AC3E}">
        <p14:creationId xmlns:p14="http://schemas.microsoft.com/office/powerpoint/2010/main" val="602687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634082"/>
          </a:xfrm>
        </p:spPr>
        <p:txBody>
          <a:bodyPr>
            <a:normAutofit/>
          </a:bodyPr>
          <a:lstStyle/>
          <a:p>
            <a:r>
              <a:rPr lang="en-US" altLang="ja-JP" sz="2800" dirty="0" smtClean="0"/>
              <a:t>2.5   </a:t>
            </a:r>
            <a:r>
              <a:rPr kumimoji="1" lang="ja-JP" altLang="en-US" sz="2800" dirty="0" smtClean="0"/>
              <a:t>能の所作単元</a:t>
            </a:r>
            <a:endParaRPr kumimoji="1" lang="ja-JP" altLang="en-US" sz="2800" dirty="0"/>
          </a:p>
        </p:txBody>
      </p:sp>
      <p:sp>
        <p:nvSpPr>
          <p:cNvPr id="3" name="テキスト ボックス 2"/>
          <p:cNvSpPr txBox="1"/>
          <p:nvPr/>
        </p:nvSpPr>
        <p:spPr>
          <a:xfrm>
            <a:off x="179512" y="1196752"/>
            <a:ext cx="8712968" cy="5016758"/>
          </a:xfrm>
          <a:prstGeom prst="rect">
            <a:avLst/>
          </a:prstGeom>
          <a:noFill/>
        </p:spPr>
        <p:txBody>
          <a:bodyPr wrap="square" rtlCol="0">
            <a:spAutoFit/>
          </a:bodyPr>
          <a:lstStyle/>
          <a:p>
            <a:r>
              <a:rPr kumimoji="1" lang="en-US" altLang="ja-JP" sz="1600" dirty="0" smtClean="0"/>
              <a:t>[</a:t>
            </a:r>
            <a:r>
              <a:rPr kumimoji="1" lang="ja-JP" altLang="en-US" sz="1600" dirty="0" smtClean="0"/>
              <a:t>頭部主体ノ単元</a:t>
            </a:r>
            <a:r>
              <a:rPr kumimoji="1" lang="en-US" altLang="ja-JP" sz="1600" dirty="0" smtClean="0"/>
              <a:t>]</a:t>
            </a:r>
            <a:br>
              <a:rPr kumimoji="1" lang="en-US" altLang="ja-JP" sz="1600" dirty="0" smtClean="0"/>
            </a:br>
            <a:endParaRPr kumimoji="1" lang="en-US" altLang="ja-JP" sz="1600" dirty="0" smtClean="0"/>
          </a:p>
          <a:p>
            <a:pPr marL="342900" indent="-342900">
              <a:buAutoNum type="arabicPlain" startAt="41"/>
            </a:pPr>
            <a:r>
              <a:rPr lang="ja-JP" altLang="en-US" sz="1600" dirty="0" smtClean="0"/>
              <a:t>ミル　　　　                              目だけで見るのでなしに体全体を目標に向ける所作</a:t>
            </a:r>
            <a:r>
              <a:rPr lang="en-US" altLang="ja-JP" sz="1600" dirty="0" smtClean="0"/>
              <a:t/>
            </a:r>
            <a:br>
              <a:rPr lang="en-US" altLang="ja-JP" sz="1600" dirty="0" smtClean="0"/>
            </a:br>
            <a:r>
              <a:rPr kumimoji="1" lang="en-US" altLang="ja-JP" sz="1600" dirty="0" smtClean="0"/>
              <a:t>411   </a:t>
            </a:r>
            <a:r>
              <a:rPr kumimoji="1" lang="ja-JP" altLang="en-US" sz="1600" dirty="0" smtClean="0"/>
              <a:t>面ヲ向ケル　     　        目標の方に顔を向ける</a:t>
            </a:r>
            <a:r>
              <a:rPr kumimoji="1" lang="en-US" altLang="ja-JP" sz="1600" dirty="0" smtClean="0"/>
              <a:t/>
            </a:r>
            <a:br>
              <a:rPr kumimoji="1" lang="en-US" altLang="ja-JP" sz="1600" dirty="0" smtClean="0"/>
            </a:br>
            <a:r>
              <a:rPr kumimoji="1" lang="en-US" altLang="ja-JP" sz="1600" dirty="0" smtClean="0"/>
              <a:t>412   </a:t>
            </a:r>
            <a:r>
              <a:rPr kumimoji="1" lang="ja-JP" altLang="en-US" sz="1600" dirty="0" smtClean="0"/>
              <a:t>面ヲキル　　 　             目標に</a:t>
            </a:r>
            <a:r>
              <a:rPr lang="ja-JP" altLang="en-US" sz="1600" dirty="0"/>
              <a:t>急</a:t>
            </a:r>
            <a:r>
              <a:rPr lang="ja-JP" altLang="en-US" sz="1600" dirty="0" smtClean="0"/>
              <a:t>に顔を向けて強く留める。鬼などの強い役の所作に多い</a:t>
            </a:r>
            <a:endParaRPr kumimoji="1" lang="en-US" altLang="ja-JP" sz="1600" dirty="0" smtClean="0"/>
          </a:p>
          <a:p>
            <a:pPr marL="342900" indent="-342900">
              <a:buAutoNum type="arabicPlain" startAt="41"/>
            </a:pPr>
            <a:r>
              <a:rPr lang="ja-JP" altLang="en-US" sz="1600" dirty="0" smtClean="0"/>
              <a:t>見ナガス　　　　　　               目標の方に顔を向けたあとさらに遠く視線を伸ばす</a:t>
            </a:r>
            <a:r>
              <a:rPr lang="ja-JP" altLang="en-US" sz="1600" dirty="0" err="1" smtClean="0"/>
              <a:t>てい</a:t>
            </a:r>
            <a:endParaRPr lang="en-US" altLang="ja-JP" sz="1600" dirty="0"/>
          </a:p>
          <a:p>
            <a:pPr marL="342900" indent="-342900">
              <a:buAutoNum type="arabicPlain" startAt="41"/>
            </a:pPr>
            <a:r>
              <a:rPr kumimoji="1" lang="ja-JP" altLang="en-US" sz="1600" dirty="0" smtClean="0"/>
              <a:t>見マワス　　　　　　　            あるて</a:t>
            </a:r>
            <a:r>
              <a:rPr lang="ja-JP" altLang="en-US" sz="1600" dirty="0" smtClean="0"/>
              <a:t>いど幅のある視野を見渡す所作</a:t>
            </a:r>
            <a:r>
              <a:rPr kumimoji="1" lang="en-US" altLang="ja-JP" sz="1600" dirty="0" smtClean="0"/>
              <a:t/>
            </a:r>
            <a:br>
              <a:rPr kumimoji="1" lang="en-US" altLang="ja-JP" sz="1600" dirty="0" smtClean="0"/>
            </a:br>
            <a:r>
              <a:rPr kumimoji="1" lang="en-US" altLang="ja-JP" sz="1600" dirty="0" smtClean="0"/>
              <a:t>431   </a:t>
            </a:r>
            <a:r>
              <a:rPr kumimoji="1" lang="ja-JP" altLang="en-US" sz="1600" dirty="0" smtClean="0"/>
              <a:t>面ヲツカイ見マワス　 顔を静かに左右に動かして見回す</a:t>
            </a:r>
            <a:r>
              <a:rPr kumimoji="1" lang="en-US" altLang="ja-JP" sz="1600" dirty="0" smtClean="0"/>
              <a:t/>
            </a:r>
            <a:br>
              <a:rPr kumimoji="1" lang="en-US" altLang="ja-JP" sz="1600" dirty="0" smtClean="0"/>
            </a:br>
            <a:r>
              <a:rPr kumimoji="1" lang="en-US" altLang="ja-JP" sz="1600" dirty="0" smtClean="0"/>
              <a:t>432   </a:t>
            </a:r>
            <a:r>
              <a:rPr kumimoji="1" lang="ja-JP" altLang="en-US" sz="1600" dirty="0" smtClean="0"/>
              <a:t>面ヲキリ見マワス　　 左右に小さく面ヲキリながら見回す</a:t>
            </a:r>
            <a:endParaRPr kumimoji="1" lang="en-US" altLang="ja-JP" sz="1600" dirty="0" smtClean="0"/>
          </a:p>
          <a:p>
            <a:pPr marL="342900" indent="-342900">
              <a:buAutoNum type="arabicPlain" startAt="41"/>
            </a:pPr>
            <a:r>
              <a:rPr lang="ja-JP" altLang="en-US" sz="1600" dirty="0" smtClean="0"/>
              <a:t>面ヲフセル　　　　　　            悲しむ、考え込む、音を聞くなど、いろいろな場面に用いる</a:t>
            </a:r>
            <a:endParaRPr lang="en-US" altLang="ja-JP" sz="1600" dirty="0" smtClean="0"/>
          </a:p>
          <a:p>
            <a:pPr marL="342900" indent="-342900">
              <a:buAutoNum type="arabicPlain" startAt="41"/>
            </a:pPr>
            <a:r>
              <a:rPr kumimoji="1" lang="ja-JP" altLang="en-US" sz="1600" dirty="0" smtClean="0"/>
              <a:t>面ヲ直ス　　　　　　　             伏せた面をもとに戻す</a:t>
            </a:r>
            <a:r>
              <a:rPr kumimoji="1" lang="en-US" altLang="ja-JP" sz="1600" dirty="0" smtClean="0"/>
              <a:t/>
            </a:r>
            <a:br>
              <a:rPr kumimoji="1" lang="en-US" altLang="ja-JP" sz="1600" dirty="0" smtClean="0"/>
            </a:br>
            <a:r>
              <a:rPr kumimoji="1" lang="en-US" altLang="ja-JP" sz="1600" dirty="0" smtClean="0"/>
              <a:t>451   </a:t>
            </a:r>
            <a:r>
              <a:rPr kumimoji="1" lang="ja-JP" altLang="en-US" sz="1600" dirty="0" smtClean="0"/>
              <a:t>自然ニ面ヲ直ス　       次の所作に移るために面をもとに戻すときなど</a:t>
            </a:r>
            <a:r>
              <a:rPr lang="en-US" altLang="ja-JP" sz="1600" dirty="0"/>
              <a:t/>
            </a:r>
            <a:br>
              <a:rPr lang="en-US" altLang="ja-JP" sz="1600" dirty="0"/>
            </a:br>
            <a:r>
              <a:rPr lang="en-US" altLang="ja-JP" sz="1600" dirty="0" smtClean="0"/>
              <a:t>452   </a:t>
            </a:r>
            <a:r>
              <a:rPr lang="ja-JP" altLang="en-US" sz="1600" dirty="0" smtClean="0"/>
              <a:t>ハッキリ面ヲ直ス　     面ヲ直ス所作で決意を表すときなどに用いる。観世にこの指定が多い</a:t>
            </a:r>
            <a:endParaRPr lang="en-US" altLang="ja-JP" sz="1600" dirty="0" smtClean="0"/>
          </a:p>
          <a:p>
            <a:pPr marL="342900" indent="-342900">
              <a:buAutoNum type="arabicPlain" startAt="41"/>
            </a:pPr>
            <a:r>
              <a:rPr kumimoji="1" lang="ja-JP" altLang="en-US" sz="1600" dirty="0" smtClean="0"/>
              <a:t>聞ク</a:t>
            </a:r>
            <a:r>
              <a:rPr kumimoji="1" lang="en-US" altLang="ja-JP" sz="1600" dirty="0" smtClean="0"/>
              <a:t/>
            </a:r>
            <a:br>
              <a:rPr kumimoji="1" lang="en-US" altLang="ja-JP" sz="1600" dirty="0" smtClean="0"/>
            </a:br>
            <a:r>
              <a:rPr kumimoji="1" lang="en-US" altLang="ja-JP" sz="1600" dirty="0" smtClean="0"/>
              <a:t>461   </a:t>
            </a:r>
            <a:r>
              <a:rPr kumimoji="1" lang="ja-JP" altLang="en-US" sz="1600" dirty="0" smtClean="0"/>
              <a:t>聞ク（面ヲフセテ聞ク）　 「たれ松虫の音は・野宮」など</a:t>
            </a:r>
            <a:r>
              <a:rPr kumimoji="1" lang="en-US" altLang="ja-JP" sz="1600" dirty="0" smtClean="0"/>
              <a:t/>
            </a:r>
            <a:br>
              <a:rPr kumimoji="1" lang="en-US" altLang="ja-JP" sz="1600" dirty="0" smtClean="0"/>
            </a:br>
            <a:r>
              <a:rPr kumimoji="1" lang="en-US" altLang="ja-JP" sz="1600" dirty="0" smtClean="0"/>
              <a:t>462   </a:t>
            </a:r>
            <a:r>
              <a:rPr kumimoji="1" lang="ja-JP" altLang="en-US" sz="1600" dirty="0" smtClean="0"/>
              <a:t>手ヲカザシテ聞ク　　　　「</a:t>
            </a:r>
            <a:r>
              <a:rPr lang="ja-JP" altLang="en-US" sz="1600" dirty="0"/>
              <a:t>音</a:t>
            </a:r>
            <a:r>
              <a:rPr lang="ja-JP" altLang="en-US" sz="1600" dirty="0" smtClean="0"/>
              <a:t>を泣きさして</a:t>
            </a:r>
            <a:r>
              <a:rPr lang="ja-JP" altLang="en-US" sz="1600" dirty="0" err="1" smtClean="0"/>
              <a:t>聞き居たり</a:t>
            </a:r>
            <a:r>
              <a:rPr lang="ja-JP" altLang="en-US" sz="1600" dirty="0" smtClean="0"/>
              <a:t>・俊寛」</a:t>
            </a:r>
            <a:endParaRPr kumimoji="1" lang="en-US" altLang="ja-JP" sz="1600" dirty="0" smtClean="0"/>
          </a:p>
          <a:p>
            <a:pPr marL="342900" indent="-342900">
              <a:buAutoNum type="arabicPlain" startAt="41"/>
            </a:pPr>
            <a:r>
              <a:rPr lang="ja-JP" altLang="en-US" sz="1600" dirty="0" smtClean="0"/>
              <a:t>頭ヲ振ル　　　　　　　　         仮髪の頭の毛を振る</a:t>
            </a:r>
            <a:r>
              <a:rPr lang="en-US" altLang="ja-JP" sz="1600" dirty="0"/>
              <a:t/>
            </a:r>
            <a:br>
              <a:rPr lang="en-US" altLang="ja-JP" sz="1600" dirty="0"/>
            </a:br>
            <a:r>
              <a:rPr lang="en-US" altLang="ja-JP" sz="1600" dirty="0" smtClean="0"/>
              <a:t>471   </a:t>
            </a:r>
            <a:r>
              <a:rPr lang="ja-JP" altLang="en-US" sz="1600" dirty="0" smtClean="0"/>
              <a:t>頭ヲ静カニ振ル　        観世・喜多の猩々乱など</a:t>
            </a:r>
            <a:r>
              <a:rPr lang="en-US" altLang="ja-JP" sz="1600" dirty="0" smtClean="0"/>
              <a:t/>
            </a:r>
            <a:br>
              <a:rPr lang="en-US" altLang="ja-JP" sz="1600" dirty="0" smtClean="0"/>
            </a:br>
            <a:r>
              <a:rPr lang="en-US" altLang="ja-JP" sz="1600" dirty="0" smtClean="0"/>
              <a:t>472   </a:t>
            </a:r>
            <a:r>
              <a:rPr lang="ja-JP" altLang="en-US" sz="1600" dirty="0" smtClean="0"/>
              <a:t>頭</a:t>
            </a:r>
            <a:r>
              <a:rPr lang="ja-JP" altLang="en-US" sz="1600" dirty="0"/>
              <a:t>ヲキル　　　　　</a:t>
            </a:r>
            <a:r>
              <a:rPr lang="ja-JP" altLang="en-US" sz="1600" dirty="0" smtClean="0"/>
              <a:t>         宝生・金春の</a:t>
            </a:r>
            <a:r>
              <a:rPr lang="ja-JP" altLang="en-US" sz="1600" dirty="0"/>
              <a:t>猩々乱</a:t>
            </a:r>
            <a:r>
              <a:rPr lang="ja-JP" altLang="en-US" sz="1600" dirty="0" smtClean="0"/>
              <a:t>など</a:t>
            </a:r>
            <a:r>
              <a:rPr lang="en-US" altLang="ja-JP" sz="1600" dirty="0" smtClean="0"/>
              <a:t/>
            </a:r>
            <a:br>
              <a:rPr lang="en-US" altLang="ja-JP" sz="1600" dirty="0" smtClean="0"/>
            </a:br>
            <a:r>
              <a:rPr lang="en-US" altLang="ja-JP" sz="1600" dirty="0" smtClean="0"/>
              <a:t>473   </a:t>
            </a:r>
            <a:r>
              <a:rPr lang="ja-JP" altLang="en-US" sz="1600" dirty="0" smtClean="0"/>
              <a:t>頭ヲ強ク振ル               石橋の舞事の獅子の中など</a:t>
            </a:r>
            <a:endParaRPr kumimoji="1" lang="en-US" altLang="ja-JP" sz="1600" dirty="0" smtClean="0"/>
          </a:p>
        </p:txBody>
      </p:sp>
    </p:spTree>
    <p:extLst>
      <p:ext uri="{BB962C8B-B14F-4D97-AF65-F5344CB8AC3E}">
        <p14:creationId xmlns:p14="http://schemas.microsoft.com/office/powerpoint/2010/main" val="607474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332656"/>
            <a:ext cx="8229600" cy="432048"/>
          </a:xfrm>
        </p:spPr>
        <p:txBody>
          <a:bodyPr>
            <a:noAutofit/>
          </a:bodyPr>
          <a:lstStyle/>
          <a:p>
            <a:r>
              <a:rPr kumimoji="1" lang="en-US" altLang="ja-JP" sz="2800" dirty="0" smtClean="0"/>
              <a:t>2.6  </a:t>
            </a:r>
            <a:r>
              <a:rPr kumimoji="1" lang="ja-JP" altLang="en-US" sz="2800" dirty="0" smtClean="0"/>
              <a:t>脳の所作記憶</a:t>
            </a:r>
            <a:endParaRPr kumimoji="1" lang="ja-JP" altLang="en-US" sz="2800" dirty="0"/>
          </a:p>
        </p:txBody>
      </p:sp>
      <p:sp>
        <p:nvSpPr>
          <p:cNvPr id="3" name="テキスト ボックス 2"/>
          <p:cNvSpPr txBox="1"/>
          <p:nvPr/>
        </p:nvSpPr>
        <p:spPr>
          <a:xfrm>
            <a:off x="467544" y="908720"/>
            <a:ext cx="8208912" cy="5355312"/>
          </a:xfrm>
          <a:prstGeom prst="rect">
            <a:avLst/>
          </a:prstGeom>
          <a:noFill/>
        </p:spPr>
        <p:txBody>
          <a:bodyPr wrap="square" rtlCol="0">
            <a:spAutoFit/>
          </a:bodyPr>
          <a:lstStyle/>
          <a:p>
            <a:r>
              <a:rPr kumimoji="1" lang="ja-JP" altLang="en-US" dirty="0" smtClean="0"/>
              <a:t>所作記憶が脳に保存されていることは確実です。この記憶が脳のどの部分に蓄えられているか分かりませんが、たとえば、自転車に乗るときに「自転車乗り所作記憶」が利用されていることは間違いありません。脳に所作記憶をつくるのが「練習」ということです。脳には「歩き所作記憶」、「走り所作記憶」、「卵割り所作記憶</a:t>
            </a:r>
            <a:r>
              <a:rPr lang="ja-JP" altLang="en-US" dirty="0" smtClean="0"/>
              <a:t>」等のさまざまな所作記憶が保存されています。</a:t>
            </a:r>
            <a:endParaRPr lang="en-US" altLang="ja-JP" dirty="0" smtClean="0"/>
          </a:p>
          <a:p>
            <a:endParaRPr lang="en-US" altLang="ja-JP" dirty="0"/>
          </a:p>
          <a:p>
            <a:r>
              <a:rPr lang="ja-JP" altLang="en-US" dirty="0" smtClean="0"/>
              <a:t>たとえば、茶道の師匠と学びはじめたばかりの初心者の動きを比べたとき、師匠の動きが流れるように自然なのに対して初心者の動きがぎこちなく見えます。師匠の所作が身についた「所作記憶」によるものであるのに対して、初心者は「マニュアル」の記述を思い出しながら動作しているような感じです。</a:t>
            </a:r>
            <a:endParaRPr lang="en-US" altLang="ja-JP" dirty="0" smtClean="0"/>
          </a:p>
          <a:p>
            <a:endParaRPr lang="en-US" altLang="ja-JP" dirty="0"/>
          </a:p>
          <a:p>
            <a:r>
              <a:rPr lang="ja-JP" altLang="en-US" dirty="0" smtClean="0"/>
              <a:t>ある行為が、ここで「定義」した所作記憶によるものなのかそうでないのか見分けるひとつの方法はいつも使っているのと逆側の手でやってみることですが、このやり方が通用するのは片手でする行為に限られます。行為の際に意識が働いていたかどうかを聞いてみる方法がありますが、言語能力に優れた人は自分の行為をたくみに描写できます。なので、ある行為が言語的思考の結果としての行為なのか、無意識の行為だったかの区別は簡単ではありません。</a:t>
            </a:r>
            <a:endParaRPr lang="en-US" altLang="ja-JP" dirty="0" smtClean="0"/>
          </a:p>
          <a:p>
            <a:r>
              <a:rPr lang="ja-JP" altLang="en-US" dirty="0"/>
              <a:t>　</a:t>
            </a:r>
            <a:r>
              <a:rPr lang="ja-JP" altLang="en-US" dirty="0" smtClean="0"/>
              <a:t>　しかし、行為をしながら全く無関係のことを考えていたらその行為が所作記憶によるものと考えていいように思われます。</a:t>
            </a:r>
            <a:endParaRPr lang="en-US" altLang="ja-JP" dirty="0"/>
          </a:p>
        </p:txBody>
      </p:sp>
    </p:spTree>
    <p:extLst>
      <p:ext uri="{BB962C8B-B14F-4D97-AF65-F5344CB8AC3E}">
        <p14:creationId xmlns:p14="http://schemas.microsoft.com/office/powerpoint/2010/main" val="1883798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2546" y="188640"/>
            <a:ext cx="8229600" cy="432048"/>
          </a:xfrm>
        </p:spPr>
        <p:txBody>
          <a:bodyPr>
            <a:normAutofit fontScale="90000"/>
          </a:bodyPr>
          <a:lstStyle/>
          <a:p>
            <a:r>
              <a:rPr kumimoji="1" lang="en-US" altLang="ja-JP" sz="3200" dirty="0" smtClean="0"/>
              <a:t>2.7 </a:t>
            </a:r>
            <a:r>
              <a:rPr kumimoji="1" lang="ja-JP" altLang="en-US" sz="3200" dirty="0" smtClean="0"/>
              <a:t>言語</a:t>
            </a:r>
            <a:endParaRPr kumimoji="1" lang="ja-JP" altLang="en-US" sz="3200" dirty="0"/>
          </a:p>
        </p:txBody>
      </p:sp>
      <p:sp>
        <p:nvSpPr>
          <p:cNvPr id="3" name="テキスト ボックス 2"/>
          <p:cNvSpPr txBox="1"/>
          <p:nvPr/>
        </p:nvSpPr>
        <p:spPr>
          <a:xfrm>
            <a:off x="251496" y="671691"/>
            <a:ext cx="8651700" cy="6186309"/>
          </a:xfrm>
          <a:prstGeom prst="rect">
            <a:avLst/>
          </a:prstGeom>
          <a:noFill/>
        </p:spPr>
        <p:txBody>
          <a:bodyPr wrap="square" rtlCol="0">
            <a:spAutoFit/>
          </a:bodyPr>
          <a:lstStyle/>
          <a:p>
            <a:r>
              <a:rPr kumimoji="1" lang="ja-JP" altLang="en-US" dirty="0" smtClean="0"/>
              <a:t>言葉を発するという行為は随意運動で</a:t>
            </a:r>
            <a:r>
              <a:rPr lang="ja-JP" altLang="en-US" dirty="0" smtClean="0"/>
              <a:t>す。この随意運動は単語という運動要素の連鎖という形で実現されます</a:t>
            </a:r>
            <a:r>
              <a:rPr lang="ja-JP" altLang="en-US" dirty="0"/>
              <a:t>。「読み書き」、といいますが「読み」が音読だとすると「読み」は喉や舌の筋肉運動、「書き」は手と指の筋肉</a:t>
            </a:r>
            <a:r>
              <a:rPr lang="ja-JP" altLang="en-US" dirty="0" smtClean="0"/>
              <a:t>運動の所作記憶です。この記憶を個人識別に使うのが筆跡鑑定です。</a:t>
            </a:r>
            <a:endParaRPr lang="en-US" altLang="ja-JP" dirty="0" smtClean="0"/>
          </a:p>
          <a:p>
            <a:endParaRPr lang="en-US" altLang="ja-JP" dirty="0"/>
          </a:p>
          <a:p>
            <a:r>
              <a:rPr lang="ja-JP" altLang="en-US" dirty="0" smtClean="0"/>
              <a:t>人間の社会は相互に言葉を交わすことで成立していますが、これは音声や映像から運動要素への連鎖を各個人が備えているからです。この種の連鎖は赤ん坊時代に犬を指し示しながら「わんわん」という言葉を教えてもらったことから始まって成長に従って膨大に蓄積されています。文字を読めるということは図形から発語という運動要素への連鎖があること、「わんわん」ということばの意味が分かるということは音声記憶から映像記憶への連鎖が形作られているということに他なりません。</a:t>
            </a:r>
            <a:endParaRPr lang="en-US" altLang="ja-JP" dirty="0" smtClean="0"/>
          </a:p>
          <a:p>
            <a:endParaRPr kumimoji="1" lang="en-US" altLang="ja-JP" dirty="0"/>
          </a:p>
          <a:p>
            <a:r>
              <a:rPr lang="ja-JP" altLang="en-US" dirty="0" smtClean="0"/>
              <a:t>というわけで言語というものは記憶連鎖のかたまりです。</a:t>
            </a:r>
            <a:endParaRPr lang="en-US" altLang="ja-JP" dirty="0" smtClean="0"/>
          </a:p>
          <a:p>
            <a:endParaRPr lang="en-US" altLang="ja-JP" dirty="0"/>
          </a:p>
          <a:p>
            <a:r>
              <a:rPr lang="ja-JP" altLang="en-US" dirty="0" smtClean="0"/>
              <a:t>動物の行動を見ているとかなりの「下等動物」も記憶連鎖を備えていることが分かりますが、人間の記憶連鎖の蓄積量は隔絶</a:t>
            </a:r>
            <a:r>
              <a:rPr lang="ja-JP" altLang="en-US" dirty="0"/>
              <a:t>しています</a:t>
            </a:r>
            <a:r>
              <a:rPr lang="ja-JP" altLang="en-US" dirty="0" smtClean="0"/>
              <a:t>。チンパンジーなどかなり人類に近い遺伝子をもっている生物も人間が獲得している記憶連鎖の量にくらべたらものの数ではありません。</a:t>
            </a:r>
            <a:endParaRPr lang="en-US" altLang="ja-JP" dirty="0" smtClean="0"/>
          </a:p>
          <a:p>
            <a:endParaRPr kumimoji="1" lang="en-US" altLang="ja-JP" dirty="0"/>
          </a:p>
          <a:p>
            <a:r>
              <a:rPr kumimoji="1" lang="ja-JP" altLang="en-US" dirty="0" smtClean="0"/>
              <a:t>犬の映像イメージから「わんわん」という音声への連鎖は、犬の鳴き声を聞くという経験があると覚えやすいですが、人の名前などの名詞や動詞にはそんな関係がないのが普通でそんな連鎖を大量に記憶できる人間の能力には驚かされます。</a:t>
            </a:r>
            <a:endParaRPr kumimoji="1" lang="en-US" altLang="ja-JP" dirty="0" smtClean="0"/>
          </a:p>
        </p:txBody>
      </p:sp>
    </p:spTree>
    <p:extLst>
      <p:ext uri="{BB962C8B-B14F-4D97-AF65-F5344CB8AC3E}">
        <p14:creationId xmlns:p14="http://schemas.microsoft.com/office/powerpoint/2010/main" val="8406424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3. </a:t>
            </a:r>
            <a:r>
              <a:rPr lang="ja-JP" altLang="en-US" dirty="0"/>
              <a:t>記憶連鎖観測法</a:t>
            </a:r>
            <a:endParaRPr kumimoji="1" lang="ja-JP" altLang="en-US" dirty="0"/>
          </a:p>
        </p:txBody>
      </p:sp>
      <p:sp>
        <p:nvSpPr>
          <p:cNvPr id="4" name="テキスト ボックス 3"/>
          <p:cNvSpPr txBox="1"/>
          <p:nvPr/>
        </p:nvSpPr>
        <p:spPr>
          <a:xfrm>
            <a:off x="2123728" y="1988840"/>
            <a:ext cx="5256584" cy="1754326"/>
          </a:xfrm>
          <a:prstGeom prst="rect">
            <a:avLst/>
          </a:prstGeom>
          <a:noFill/>
        </p:spPr>
        <p:txBody>
          <a:bodyPr wrap="square" rtlCol="0">
            <a:spAutoFit/>
          </a:bodyPr>
          <a:lstStyle/>
          <a:p>
            <a:r>
              <a:rPr lang="en-US" altLang="ja-JP" dirty="0" smtClean="0"/>
              <a:t>3.1    </a:t>
            </a:r>
            <a:r>
              <a:rPr lang="ja-JP" altLang="en-US" dirty="0" smtClean="0">
                <a:hlinkClick r:id="rId2" action="ppaction://hlinksldjump"/>
              </a:rPr>
              <a:t>記憶連鎖の分析</a:t>
            </a:r>
            <a:endParaRPr lang="en-US" altLang="ja-JP" dirty="0" smtClean="0"/>
          </a:p>
          <a:p>
            <a:r>
              <a:rPr lang="en-US" altLang="ja-JP" dirty="0"/>
              <a:t>3.2   </a:t>
            </a:r>
            <a:r>
              <a:rPr lang="ja-JP" altLang="en-US" dirty="0">
                <a:hlinkClick r:id="rId3" action="ppaction://hlinksldjump"/>
              </a:rPr>
              <a:t>記憶連鎖観測</a:t>
            </a:r>
            <a:r>
              <a:rPr lang="ja-JP" altLang="en-US" dirty="0" smtClean="0">
                <a:hlinkClick r:id="rId3" action="ppaction://hlinksldjump"/>
              </a:rPr>
              <a:t>ソフト</a:t>
            </a:r>
            <a:endParaRPr lang="en-US" altLang="ja-JP" dirty="0" smtClean="0"/>
          </a:p>
          <a:p>
            <a:r>
              <a:rPr lang="en-US" altLang="ja-JP" dirty="0"/>
              <a:t>3.3   </a:t>
            </a:r>
            <a:r>
              <a:rPr lang="en-US" altLang="ja-JP" dirty="0" smtClean="0">
                <a:hlinkClick r:id="rId4" action="ppaction://hlinksldjump"/>
              </a:rPr>
              <a:t>face.name.xlsm</a:t>
            </a:r>
            <a:endParaRPr lang="en-US" altLang="ja-JP" dirty="0" smtClean="0"/>
          </a:p>
          <a:p>
            <a:r>
              <a:rPr lang="en-US" altLang="zh-TW" dirty="0" smtClean="0"/>
              <a:t>3.4 </a:t>
            </a:r>
            <a:r>
              <a:rPr lang="ja-JP" altLang="en-US" dirty="0"/>
              <a:t> </a:t>
            </a:r>
            <a:r>
              <a:rPr lang="ja-JP" altLang="en-US" dirty="0" smtClean="0"/>
              <a:t> </a:t>
            </a:r>
            <a:r>
              <a:rPr lang="zh-TW" altLang="en-US" dirty="0" smtClean="0">
                <a:hlinkClick r:id="rId5" action="ppaction://hlinksldjump"/>
              </a:rPr>
              <a:t>記憶</a:t>
            </a:r>
            <a:r>
              <a:rPr lang="zh-TW" altLang="en-US" dirty="0">
                <a:hlinkClick r:id="rId5" action="ppaction://hlinksldjump"/>
              </a:rPr>
              <a:t>連鎖観察票</a:t>
            </a:r>
            <a:r>
              <a:rPr lang="en-US" altLang="zh-TW" dirty="0">
                <a:hlinkClick r:id="rId5" action="ppaction://hlinksldjump"/>
              </a:rPr>
              <a:t>.</a:t>
            </a:r>
            <a:r>
              <a:rPr lang="en-US" altLang="zh-TW" dirty="0" err="1" smtClean="0">
                <a:hlinkClick r:id="rId5" action="ppaction://hlinksldjump"/>
              </a:rPr>
              <a:t>xlsm</a:t>
            </a:r>
            <a:endParaRPr lang="en-US" altLang="zh-TW" dirty="0" smtClean="0"/>
          </a:p>
          <a:p>
            <a:endParaRPr lang="en-US" altLang="zh-TW" dirty="0"/>
          </a:p>
          <a:p>
            <a:r>
              <a:rPr lang="ja-JP" altLang="en-US" dirty="0">
                <a:hlinkClick r:id="rId6" action="ppaction://hlinksldjump"/>
              </a:rPr>
              <a:t>表紙</a:t>
            </a:r>
            <a:endParaRPr kumimoji="1" lang="ja-JP" altLang="en-US" dirty="0"/>
          </a:p>
        </p:txBody>
      </p:sp>
    </p:spTree>
    <p:extLst>
      <p:ext uri="{BB962C8B-B14F-4D97-AF65-F5344CB8AC3E}">
        <p14:creationId xmlns:p14="http://schemas.microsoft.com/office/powerpoint/2010/main" val="26073104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490066"/>
          </a:xfrm>
        </p:spPr>
        <p:txBody>
          <a:bodyPr>
            <a:normAutofit/>
          </a:bodyPr>
          <a:lstStyle/>
          <a:p>
            <a:r>
              <a:rPr lang="en-US" altLang="ja-JP" sz="2400" dirty="0" smtClean="0"/>
              <a:t>3.1    </a:t>
            </a:r>
            <a:r>
              <a:rPr lang="ja-JP" altLang="en-US" sz="2400" dirty="0" smtClean="0"/>
              <a:t>記憶</a:t>
            </a:r>
            <a:r>
              <a:rPr lang="ja-JP" altLang="en-US" sz="2400" dirty="0"/>
              <a:t>連鎖</a:t>
            </a:r>
            <a:r>
              <a:rPr lang="ja-JP" altLang="en-US" sz="2400" dirty="0" smtClean="0"/>
              <a:t>の分析</a:t>
            </a:r>
            <a:endParaRPr kumimoji="1" lang="ja-JP" altLang="en-US" sz="2400" dirty="0"/>
          </a:p>
        </p:txBody>
      </p:sp>
      <p:sp>
        <p:nvSpPr>
          <p:cNvPr id="3" name="テキスト ボックス 2"/>
          <p:cNvSpPr txBox="1"/>
          <p:nvPr/>
        </p:nvSpPr>
        <p:spPr>
          <a:xfrm>
            <a:off x="179512" y="708382"/>
            <a:ext cx="8757344" cy="5909310"/>
          </a:xfrm>
          <a:prstGeom prst="rect">
            <a:avLst/>
          </a:prstGeom>
          <a:noFill/>
        </p:spPr>
        <p:txBody>
          <a:bodyPr wrap="square" rtlCol="0">
            <a:spAutoFit/>
          </a:bodyPr>
          <a:lstStyle/>
          <a:p>
            <a:r>
              <a:rPr kumimoji="1" lang="ja-JP" altLang="en-US" dirty="0" smtClean="0"/>
              <a:t>動物の運動が短い所作記憶の発動の連鎖であるとすると、この連鎖がどう形成されているのか分析したくなります。「</a:t>
            </a:r>
            <a:r>
              <a:rPr lang="ja-JP" altLang="en-US" dirty="0" smtClean="0"/>
              <a:t>記憶</a:t>
            </a:r>
            <a:r>
              <a:rPr lang="ja-JP" altLang="en-US" dirty="0"/>
              <a:t>連鎖</a:t>
            </a:r>
            <a:r>
              <a:rPr kumimoji="1" lang="ja-JP" altLang="en-US" dirty="0" smtClean="0"/>
              <a:t>」によってつなぎ合わされていると考えられますが、記憶連鎖のネットワークは複雑で</a:t>
            </a:r>
            <a:r>
              <a:rPr lang="ja-JP" altLang="en-US" dirty="0"/>
              <a:t>す</a:t>
            </a:r>
            <a:r>
              <a:rPr kumimoji="1" lang="ja-JP" altLang="en-US" dirty="0" smtClean="0"/>
              <a:t>。</a:t>
            </a:r>
            <a:endParaRPr kumimoji="1" lang="en-US" altLang="ja-JP" dirty="0" smtClean="0"/>
          </a:p>
          <a:p>
            <a:endParaRPr lang="en-US" altLang="ja-JP" dirty="0"/>
          </a:p>
          <a:p>
            <a:r>
              <a:rPr kumimoji="1" lang="ja-JP" altLang="en-US" dirty="0" smtClean="0"/>
              <a:t>考えられる連鎖としては</a:t>
            </a:r>
            <a:endParaRPr kumimoji="1" lang="en-US" altLang="ja-JP" dirty="0" smtClean="0"/>
          </a:p>
          <a:p>
            <a:endParaRPr lang="en-US" altLang="ja-JP" dirty="0"/>
          </a:p>
          <a:p>
            <a:pPr marL="342900" indent="-342900">
              <a:buFont typeface="+mj-lt"/>
              <a:buAutoNum type="arabicPeriod"/>
            </a:pPr>
            <a:r>
              <a:rPr kumimoji="1" lang="ja-JP" altLang="en-US" dirty="0" smtClean="0"/>
              <a:t>完結した所作から次の所作への</a:t>
            </a:r>
            <a:r>
              <a:rPr lang="ja-JP" altLang="en-US" dirty="0"/>
              <a:t>連鎖</a:t>
            </a:r>
            <a:endParaRPr kumimoji="1" lang="en-US" altLang="ja-JP" dirty="0" smtClean="0"/>
          </a:p>
          <a:p>
            <a:pPr marL="342900" indent="-342900">
              <a:buFont typeface="+mj-lt"/>
              <a:buAutoNum type="arabicPeriod"/>
            </a:pPr>
            <a:r>
              <a:rPr lang="ja-JP" altLang="en-US" dirty="0"/>
              <a:t>完結</a:t>
            </a:r>
            <a:r>
              <a:rPr lang="ja-JP" altLang="en-US" dirty="0" smtClean="0"/>
              <a:t>した所作の結果状態のイメージからの連鎖</a:t>
            </a:r>
            <a:endParaRPr lang="en-US" altLang="ja-JP" dirty="0" smtClean="0"/>
          </a:p>
          <a:p>
            <a:pPr marL="342900" indent="-342900">
              <a:buFont typeface="+mj-lt"/>
              <a:buAutoNum type="arabicPeriod"/>
            </a:pPr>
            <a:r>
              <a:rPr lang="ja-JP" altLang="en-US" dirty="0"/>
              <a:t>運動</a:t>
            </a:r>
            <a:r>
              <a:rPr kumimoji="1" lang="ja-JP" altLang="en-US" dirty="0" smtClean="0"/>
              <a:t>の目的イメージから所作記憶への</a:t>
            </a:r>
            <a:r>
              <a:rPr lang="ja-JP" altLang="en-US" dirty="0"/>
              <a:t>連鎖</a:t>
            </a:r>
            <a:endParaRPr kumimoji="1" lang="en-US" altLang="ja-JP" dirty="0" smtClean="0"/>
          </a:p>
          <a:p>
            <a:endParaRPr lang="en-US" altLang="ja-JP" dirty="0"/>
          </a:p>
          <a:p>
            <a:r>
              <a:rPr lang="ja-JP" altLang="en-US" dirty="0"/>
              <a:t>など</a:t>
            </a:r>
            <a:r>
              <a:rPr lang="ja-JP" altLang="en-US" dirty="0" smtClean="0"/>
              <a:t>が考えられます。実際の行為がどのような連鎖で組み立てられているか</a:t>
            </a:r>
            <a:r>
              <a:rPr kumimoji="1" lang="ja-JP" altLang="en-US" dirty="0" smtClean="0"/>
              <a:t>調べる方法が</a:t>
            </a:r>
            <a:r>
              <a:rPr lang="ja-JP" altLang="en-US" dirty="0" smtClean="0"/>
              <a:t>欲しい</a:t>
            </a:r>
            <a:r>
              <a:rPr kumimoji="1" lang="ja-JP" altLang="en-US" dirty="0" smtClean="0"/>
              <a:t>。</a:t>
            </a:r>
            <a:endParaRPr kumimoji="1" lang="en-US" altLang="ja-JP" dirty="0" smtClean="0"/>
          </a:p>
          <a:p>
            <a:endParaRPr lang="en-US" altLang="ja-JP" dirty="0"/>
          </a:p>
          <a:p>
            <a:r>
              <a:rPr kumimoji="1" lang="ja-JP" altLang="en-US" dirty="0" smtClean="0"/>
              <a:t>我々が行為に習熟している人の円滑な行動と、行為を練習中の人のぎこちない行動のちがいを感じるのはこのような分析に近い。</a:t>
            </a:r>
            <a:endParaRPr kumimoji="1" lang="en-US" altLang="ja-JP" dirty="0" smtClean="0"/>
          </a:p>
          <a:p>
            <a:endParaRPr lang="en-US" altLang="ja-JP" dirty="0"/>
          </a:p>
          <a:p>
            <a:r>
              <a:rPr kumimoji="1" lang="ja-JP" altLang="en-US" dirty="0" smtClean="0"/>
              <a:t>このように行為の外見からどのような形で所作連鎖がつくられているかある程度調べることができますが、言語を持っている人間の場合には主観報告も分析に利用できます。</a:t>
            </a:r>
            <a:endParaRPr kumimoji="1" lang="en-US" altLang="ja-JP" dirty="0" smtClean="0"/>
          </a:p>
          <a:p>
            <a:endParaRPr lang="en-US" altLang="ja-JP" dirty="0"/>
          </a:p>
          <a:p>
            <a:r>
              <a:rPr kumimoji="1" lang="ja-JP" altLang="en-US" dirty="0" smtClean="0"/>
              <a:t>どのように行為したか行為者が報告できない場合には、所作そのものが大きいか所作記憶から所作記憶への直接的</a:t>
            </a:r>
            <a:r>
              <a:rPr lang="ja-JP" altLang="en-US" dirty="0" smtClean="0"/>
              <a:t>連鎖</a:t>
            </a:r>
            <a:r>
              <a:rPr kumimoji="1" lang="ja-JP" altLang="en-US" dirty="0" smtClean="0"/>
              <a:t>が働いていたと考えることができます。</a:t>
            </a:r>
            <a:endParaRPr kumimoji="1" lang="ja-JP" altLang="en-US" dirty="0"/>
          </a:p>
        </p:txBody>
      </p:sp>
    </p:spTree>
    <p:extLst>
      <p:ext uri="{BB962C8B-B14F-4D97-AF65-F5344CB8AC3E}">
        <p14:creationId xmlns:p14="http://schemas.microsoft.com/office/powerpoint/2010/main" val="1527731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332656"/>
            <a:ext cx="8229600" cy="864096"/>
          </a:xfrm>
        </p:spPr>
        <p:txBody>
          <a:bodyPr>
            <a:normAutofit/>
          </a:bodyPr>
          <a:lstStyle/>
          <a:p>
            <a:r>
              <a:rPr lang="ja-JP" altLang="en-US" sz="2400" b="1" dirty="0" smtClean="0"/>
              <a:t>実例：コーヒーを淹れるという</a:t>
            </a:r>
            <a:r>
              <a:rPr lang="ja-JP" altLang="en-US" sz="2400" b="1" dirty="0"/>
              <a:t>作業</a:t>
            </a:r>
            <a:endParaRPr kumimoji="1" lang="ja-JP" altLang="en-US" sz="2400" b="1" dirty="0"/>
          </a:p>
        </p:txBody>
      </p:sp>
      <p:sp>
        <p:nvSpPr>
          <p:cNvPr id="3" name="テキスト ボックス 2"/>
          <p:cNvSpPr txBox="1"/>
          <p:nvPr/>
        </p:nvSpPr>
        <p:spPr>
          <a:xfrm>
            <a:off x="395536" y="1196752"/>
            <a:ext cx="8208912" cy="4247317"/>
          </a:xfrm>
          <a:prstGeom prst="rect">
            <a:avLst/>
          </a:prstGeom>
          <a:noFill/>
        </p:spPr>
        <p:txBody>
          <a:bodyPr wrap="square" rtlCol="0">
            <a:spAutoFit/>
          </a:bodyPr>
          <a:lstStyle/>
          <a:p>
            <a:r>
              <a:rPr lang="ja-JP" altLang="en-US" dirty="0" smtClean="0"/>
              <a:t>単純作業です。「段取り」は以下の通り。</a:t>
            </a:r>
            <a:endParaRPr lang="en-US" altLang="ja-JP" dirty="0" smtClean="0"/>
          </a:p>
          <a:p>
            <a:endParaRPr lang="en-US" altLang="ja-JP" dirty="0" smtClean="0"/>
          </a:p>
          <a:p>
            <a:pPr marL="342900" indent="-342900">
              <a:buFont typeface="+mj-lt"/>
              <a:buAutoNum type="arabicPeriod"/>
            </a:pPr>
            <a:r>
              <a:rPr lang="ja-JP" altLang="en-US" dirty="0" smtClean="0"/>
              <a:t>コーヒーメーカーを含む諸用具とコーヒー粉を用意</a:t>
            </a:r>
            <a:endParaRPr lang="en-US" altLang="ja-JP" dirty="0" smtClean="0"/>
          </a:p>
          <a:p>
            <a:pPr marL="342900" indent="-342900">
              <a:buFont typeface="+mj-lt"/>
              <a:buAutoNum type="arabicPeriod"/>
            </a:pPr>
            <a:r>
              <a:rPr lang="ja-JP" altLang="en-US" dirty="0" smtClean="0"/>
              <a:t>コーヒー粉をコーヒーメーカーにセット</a:t>
            </a:r>
            <a:endParaRPr lang="en-US" altLang="ja-JP" dirty="0" smtClean="0"/>
          </a:p>
          <a:p>
            <a:pPr marL="342900" indent="-342900">
              <a:buFont typeface="+mj-lt"/>
              <a:buAutoNum type="arabicPeriod"/>
            </a:pPr>
            <a:r>
              <a:rPr lang="ja-JP" altLang="en-US" dirty="0" smtClean="0"/>
              <a:t>コーヒーメーカー電源スイッチＯＮ</a:t>
            </a:r>
            <a:endParaRPr lang="en-US" altLang="ja-JP" dirty="0" smtClean="0"/>
          </a:p>
          <a:p>
            <a:pPr marL="342900" indent="-342900">
              <a:buFont typeface="+mj-lt"/>
              <a:buAutoNum type="arabicPeriod"/>
            </a:pPr>
            <a:r>
              <a:rPr lang="ja-JP" altLang="en-US" dirty="0" smtClean="0"/>
              <a:t>コーヒーメーカースイッチＯＦＦ</a:t>
            </a:r>
            <a:endParaRPr lang="en-US" altLang="ja-JP" dirty="0" smtClean="0"/>
          </a:p>
          <a:p>
            <a:endParaRPr lang="en-US" altLang="ja-JP" dirty="0"/>
          </a:p>
          <a:p>
            <a:r>
              <a:rPr kumimoji="1" lang="ja-JP" altLang="en-US" dirty="0" smtClean="0"/>
              <a:t>コーヒーメーカーはコーヒーメーカー本体、出来たコーヒーを受けるガラス製コーヒーサーバー、フィルターをセットするフィルター受けからなり、「諸用具」でもっとも大切なのは、コーヒーが出来上がったときにまだしずくが垂れるフィルター受けを置く皿です。フィルター受けの上に置いて上から落ちて来る熱湯がコーヒー粉にまんべんなく当たるようにする「穴が開いた蓋」も「諸用具」の一つです。</a:t>
            </a:r>
            <a:endParaRPr kumimoji="1" lang="en-US" altLang="ja-JP" dirty="0" smtClean="0"/>
          </a:p>
          <a:p>
            <a:endParaRPr lang="en-US" altLang="ja-JP" dirty="0"/>
          </a:p>
          <a:p>
            <a:r>
              <a:rPr kumimoji="1" lang="ja-JP" altLang="en-US" dirty="0" smtClean="0"/>
              <a:t>私はこの作業に習熟していますが、今朝この作業をやったとき「穴が開いた蓋」をいつもと違うところに置</a:t>
            </a:r>
            <a:r>
              <a:rPr lang="ja-JP" altLang="en-US" dirty="0" smtClean="0"/>
              <a:t>きまし</a:t>
            </a:r>
            <a:r>
              <a:rPr kumimoji="1" lang="ja-JP" altLang="en-US" dirty="0" smtClean="0"/>
              <a:t>た。その結果起きたのは</a:t>
            </a:r>
            <a:r>
              <a:rPr kumimoji="1" lang="ja-JP" altLang="en-US" dirty="0" err="1" smtClean="0"/>
              <a:t>。。。</a:t>
            </a:r>
            <a:endParaRPr kumimoji="1" lang="en-US" altLang="ja-JP" dirty="0" smtClean="0"/>
          </a:p>
        </p:txBody>
      </p:sp>
    </p:spTree>
    <p:extLst>
      <p:ext uri="{BB962C8B-B14F-4D97-AF65-F5344CB8AC3E}">
        <p14:creationId xmlns:p14="http://schemas.microsoft.com/office/powerpoint/2010/main" val="24846153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62074"/>
          </a:xfrm>
        </p:spPr>
        <p:txBody>
          <a:bodyPr>
            <a:normAutofit/>
          </a:bodyPr>
          <a:lstStyle/>
          <a:p>
            <a:r>
              <a:rPr kumimoji="1" lang="ja-JP" altLang="en-US" sz="2400" dirty="0" smtClean="0"/>
              <a:t>実際にコーヒーを淹れたときに起きたこと</a:t>
            </a:r>
            <a:endParaRPr kumimoji="1" lang="ja-JP" altLang="en-US" sz="2400" dirty="0"/>
          </a:p>
        </p:txBody>
      </p:sp>
      <p:sp>
        <p:nvSpPr>
          <p:cNvPr id="3" name="テキスト ボックス 2"/>
          <p:cNvSpPr txBox="1"/>
          <p:nvPr/>
        </p:nvSpPr>
        <p:spPr>
          <a:xfrm>
            <a:off x="419076" y="1021656"/>
            <a:ext cx="8113364" cy="5078313"/>
          </a:xfrm>
          <a:prstGeom prst="rect">
            <a:avLst/>
          </a:prstGeom>
          <a:noFill/>
        </p:spPr>
        <p:txBody>
          <a:bodyPr wrap="square" rtlCol="0">
            <a:spAutoFit/>
          </a:bodyPr>
          <a:lstStyle/>
          <a:p>
            <a:pPr marL="342900" indent="-342900">
              <a:buFont typeface="+mj-lt"/>
              <a:buAutoNum type="arabicPeriod"/>
            </a:pPr>
            <a:r>
              <a:rPr kumimoji="1" lang="ja-JP" altLang="en-US" dirty="0" smtClean="0"/>
              <a:t>「皿」にフィルター受けを置き</a:t>
            </a:r>
            <a:endParaRPr kumimoji="1" lang="en-US" altLang="ja-JP" dirty="0" smtClean="0"/>
          </a:p>
          <a:p>
            <a:pPr marL="342900" indent="-342900">
              <a:buFont typeface="+mj-lt"/>
              <a:buAutoNum type="arabicPeriod"/>
            </a:pPr>
            <a:r>
              <a:rPr lang="ja-JP" altLang="en-US" dirty="0" smtClean="0"/>
              <a:t>フィルターをセットし</a:t>
            </a:r>
            <a:endParaRPr lang="en-US" altLang="ja-JP" dirty="0" smtClean="0"/>
          </a:p>
          <a:p>
            <a:pPr marL="342900" indent="-342900">
              <a:buFont typeface="+mj-lt"/>
              <a:buAutoNum type="arabicPeriod"/>
            </a:pPr>
            <a:r>
              <a:rPr kumimoji="1" lang="ja-JP" altLang="en-US" dirty="0"/>
              <a:t>コーヒー</a:t>
            </a:r>
            <a:r>
              <a:rPr kumimoji="1" lang="ja-JP" altLang="en-US" dirty="0" smtClean="0"/>
              <a:t>粉が入った容器のふたを開けたらコーヒー粉を救うスプーンが２本入っていた、それは既知のことでしたが</a:t>
            </a:r>
            <a:r>
              <a:rPr kumimoji="1" lang="ja-JP" altLang="en-US" dirty="0" err="1" smtClean="0"/>
              <a:t>。。</a:t>
            </a:r>
            <a:endParaRPr kumimoji="1" lang="en-US" altLang="ja-JP" dirty="0" smtClean="0"/>
          </a:p>
          <a:p>
            <a:pPr marL="342900" indent="-342900">
              <a:buFont typeface="+mj-lt"/>
              <a:buAutoNum type="arabicPeriod"/>
            </a:pPr>
            <a:r>
              <a:rPr lang="ja-JP" altLang="en-US" dirty="0" smtClean="0"/>
              <a:t>使わない方のスプーンを置こうとしたら、いつものところに「穴の開いた蓋」がなく、蓋のありかを目で探して乗せた</a:t>
            </a:r>
            <a:endParaRPr lang="en-US" altLang="ja-JP" dirty="0" smtClean="0"/>
          </a:p>
          <a:p>
            <a:r>
              <a:rPr lang="ja-JP" altLang="en-US" dirty="0"/>
              <a:t>（</a:t>
            </a:r>
            <a:r>
              <a:rPr lang="ja-JP" altLang="en-US" dirty="0" smtClean="0"/>
              <a:t>以下省略）</a:t>
            </a:r>
            <a:endParaRPr lang="en-US" altLang="ja-JP" dirty="0" smtClean="0"/>
          </a:p>
          <a:p>
            <a:endParaRPr lang="en-US" altLang="ja-JP" dirty="0"/>
          </a:p>
          <a:p>
            <a:r>
              <a:rPr lang="ja-JP" altLang="en-US" dirty="0" smtClean="0"/>
              <a:t>この過程で段階「４」ではスプーンを持った手が「いつも」の方向に動き出してから目的の場所に蓋がないことに気付きました。「スプーンをいつものところに置く」という運動要素が「容器の蓋を開ける」という所作からの「直接的連鎖」として起動されたと考えられます。</a:t>
            </a:r>
            <a:endParaRPr lang="en-US" altLang="ja-JP" dirty="0" smtClean="0"/>
          </a:p>
          <a:p>
            <a:endParaRPr lang="en-US" altLang="ja-JP" dirty="0"/>
          </a:p>
          <a:p>
            <a:r>
              <a:rPr lang="ja-JP" altLang="en-US" dirty="0" smtClean="0"/>
              <a:t>これと似た現象をコンラート・ローレンツ</a:t>
            </a:r>
            <a:r>
              <a:rPr lang="en-US" altLang="ja-JP" dirty="0" smtClean="0"/>
              <a:t>(ibid. p.212) </a:t>
            </a:r>
            <a:r>
              <a:rPr lang="ja-JP" altLang="en-US" dirty="0" smtClean="0"/>
              <a:t>がつぎのように報告しています。</a:t>
            </a:r>
            <a:endParaRPr lang="en-US" altLang="ja-JP" dirty="0" smtClean="0"/>
          </a:p>
          <a:p>
            <a:endParaRPr lang="en-US" altLang="ja-JP" dirty="0" smtClean="0"/>
          </a:p>
          <a:p>
            <a:r>
              <a:rPr lang="en-US" altLang="ja-JP" dirty="0" smtClean="0"/>
              <a:t> </a:t>
            </a:r>
            <a:r>
              <a:rPr lang="ja-JP" altLang="en-US" dirty="0"/>
              <a:t>私の妻が操縦かん変速装置のついた車からハンドルレバー変速装置のついた車に乗り換えたとき、彼女はまず空中でいまはない操縦桿を探ってからようやくハンドルレバーを握るという動作を長い間続けた。</a:t>
            </a:r>
          </a:p>
        </p:txBody>
      </p:sp>
    </p:spTree>
    <p:extLst>
      <p:ext uri="{BB962C8B-B14F-4D97-AF65-F5344CB8AC3E}">
        <p14:creationId xmlns:p14="http://schemas.microsoft.com/office/powerpoint/2010/main" val="2540822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144" y="404664"/>
            <a:ext cx="8229600" cy="562074"/>
          </a:xfrm>
        </p:spPr>
        <p:txBody>
          <a:bodyPr>
            <a:normAutofit/>
          </a:bodyPr>
          <a:lstStyle/>
          <a:p>
            <a:r>
              <a:rPr lang="ja-JP" altLang="en-US" sz="2800" dirty="0" smtClean="0"/>
              <a:t>記憶連鎖の破綻</a:t>
            </a:r>
            <a:endParaRPr kumimoji="1" lang="ja-JP" altLang="en-US" sz="2800" dirty="0"/>
          </a:p>
        </p:txBody>
      </p:sp>
      <p:sp>
        <p:nvSpPr>
          <p:cNvPr id="3" name="テキスト ボックス 2"/>
          <p:cNvSpPr txBox="1"/>
          <p:nvPr/>
        </p:nvSpPr>
        <p:spPr>
          <a:xfrm>
            <a:off x="303784" y="1340768"/>
            <a:ext cx="8516688" cy="4247317"/>
          </a:xfrm>
          <a:prstGeom prst="rect">
            <a:avLst/>
          </a:prstGeom>
          <a:noFill/>
        </p:spPr>
        <p:txBody>
          <a:bodyPr wrap="square" rtlCol="0">
            <a:spAutoFit/>
          </a:bodyPr>
          <a:lstStyle/>
          <a:p>
            <a:r>
              <a:rPr lang="ja-JP" altLang="en-US" dirty="0"/>
              <a:t>「所作」の連鎖がスムーズに繫がるときと、途切れる場合があります。所作がスムーズに繫がっているときに外見的に美しい動作になるのではなかろうかと思われます。初心者の茶事は「所作」をひとつこなしたところで次に何をするのだったか思い出す間が入ってぎくしゃくすることになると思われます。</a:t>
            </a:r>
          </a:p>
          <a:p>
            <a:endParaRPr lang="ja-JP" altLang="en-US" dirty="0"/>
          </a:p>
          <a:p>
            <a:r>
              <a:rPr lang="ja-JP" altLang="en-US" dirty="0"/>
              <a:t>記憶連鎖破綻の最も劇的な現れが「頭が真っ白になる」という経験でしょう。次に何をしたらいいか全くわからないというのは日常生活においては困りものですが、記憶と記憶がどう繫がっているかを研究する立場からは絶好の機会です。</a:t>
            </a:r>
          </a:p>
          <a:p>
            <a:endParaRPr lang="en-US" altLang="ja-JP" dirty="0" smtClean="0"/>
          </a:p>
          <a:p>
            <a:r>
              <a:rPr lang="ja-JP" altLang="en-US" dirty="0"/>
              <a:t>コーヒーを淹れるという</a:t>
            </a:r>
            <a:r>
              <a:rPr lang="ja-JP" altLang="en-US" dirty="0" smtClean="0"/>
              <a:t>作業で、置こう</a:t>
            </a:r>
            <a:r>
              <a:rPr lang="ja-JP" altLang="en-US" dirty="0"/>
              <a:t>とした場所に蓋がない情景」が「蓋探し行動記憶」を起動し、その結果見つかった蓋の情景が「スプーンをいつものところに置く」所作を再開させたと考えられます。元来の目的が記憶に残っていたわけです。</a:t>
            </a:r>
          </a:p>
          <a:p>
            <a:endParaRPr lang="ja-JP" altLang="en-US" dirty="0"/>
          </a:p>
          <a:p>
            <a:r>
              <a:rPr lang="ja-JP" altLang="en-US" dirty="0"/>
              <a:t>「蓋がない」ことが「探索所作」（＝首や目の筋肉運動）を起動するというような連鎖の存在はことはこのような「事故」がなければ観測されなかった</a:t>
            </a:r>
            <a:r>
              <a:rPr lang="ja-JP" altLang="en-US"/>
              <a:t>でしょう</a:t>
            </a:r>
            <a:r>
              <a:rPr lang="ja-JP" altLang="en-US" smtClean="0"/>
              <a:t>。</a:t>
            </a:r>
            <a:endParaRPr lang="en-US" altLang="ja-JP" dirty="0" smtClean="0"/>
          </a:p>
        </p:txBody>
      </p:sp>
    </p:spTree>
    <p:extLst>
      <p:ext uri="{BB962C8B-B14F-4D97-AF65-F5344CB8AC3E}">
        <p14:creationId xmlns:p14="http://schemas.microsoft.com/office/powerpoint/2010/main" val="1315122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648072"/>
          </a:xfrm>
        </p:spPr>
        <p:txBody>
          <a:bodyPr>
            <a:normAutofit/>
          </a:bodyPr>
          <a:lstStyle/>
          <a:p>
            <a:r>
              <a:rPr lang="en-US" altLang="ja-JP" sz="3200" dirty="0"/>
              <a:t>3.2   </a:t>
            </a:r>
            <a:r>
              <a:rPr lang="ja-JP" altLang="en-US" sz="3200" dirty="0"/>
              <a:t>記憶連鎖観測ソフト</a:t>
            </a:r>
            <a:endParaRPr kumimoji="1" lang="ja-JP" altLang="en-US" sz="3200" dirty="0"/>
          </a:p>
        </p:txBody>
      </p:sp>
      <p:sp>
        <p:nvSpPr>
          <p:cNvPr id="3" name="テキスト ボックス 2"/>
          <p:cNvSpPr txBox="1"/>
          <p:nvPr/>
        </p:nvSpPr>
        <p:spPr>
          <a:xfrm>
            <a:off x="395536" y="1196752"/>
            <a:ext cx="8136904" cy="5078313"/>
          </a:xfrm>
          <a:prstGeom prst="rect">
            <a:avLst/>
          </a:prstGeom>
          <a:noFill/>
        </p:spPr>
        <p:txBody>
          <a:bodyPr wrap="square" rtlCol="0">
            <a:spAutoFit/>
          </a:bodyPr>
          <a:lstStyle/>
          <a:p>
            <a:r>
              <a:rPr kumimoji="1" lang="ja-JP" altLang="en-US" dirty="0" smtClean="0"/>
              <a:t>記憶連鎖のダイナミクスに関するデータを取得するための</a:t>
            </a:r>
            <a:r>
              <a:rPr lang="ja-JP" altLang="en-US" dirty="0" smtClean="0"/>
              <a:t>仕掛けを２つ</a:t>
            </a:r>
            <a:r>
              <a:rPr lang="ja-JP" altLang="en-US" dirty="0"/>
              <a:t>作ってみました</a:t>
            </a:r>
            <a:r>
              <a:rPr lang="ja-JP" altLang="en-US" dirty="0" smtClean="0"/>
              <a:t>。２つとも記憶</a:t>
            </a:r>
            <a:r>
              <a:rPr lang="ja-JP" altLang="en-US" dirty="0"/>
              <a:t>連鎖破綻を</a:t>
            </a:r>
            <a:r>
              <a:rPr lang="ja-JP" altLang="en-US" dirty="0" smtClean="0"/>
              <a:t>利用するものです。</a:t>
            </a:r>
            <a:endParaRPr lang="ja-JP" altLang="en-US" dirty="0"/>
          </a:p>
          <a:p>
            <a:endParaRPr lang="ja-JP" altLang="en-US" dirty="0"/>
          </a:p>
          <a:p>
            <a:pPr marL="342900" indent="-342900">
              <a:buFont typeface="+mj-lt"/>
              <a:buAutoNum type="arabicPeriod"/>
            </a:pPr>
            <a:r>
              <a:rPr lang="en-US" altLang="ja-JP" dirty="0"/>
              <a:t>face.name.xlsm</a:t>
            </a:r>
          </a:p>
          <a:p>
            <a:pPr marL="342900" indent="-342900">
              <a:buFont typeface="+mj-lt"/>
              <a:buAutoNum type="arabicPeriod"/>
            </a:pPr>
            <a:r>
              <a:rPr lang="ja-JP" altLang="en-US" dirty="0"/>
              <a:t>記憶連鎖観察票</a:t>
            </a:r>
            <a:r>
              <a:rPr lang="en-US" altLang="ja-JP" dirty="0"/>
              <a:t>.</a:t>
            </a:r>
            <a:r>
              <a:rPr lang="en-US" altLang="ja-JP" dirty="0" err="1"/>
              <a:t>xlsm</a:t>
            </a:r>
            <a:r>
              <a:rPr lang="en-US" altLang="ja-JP" dirty="0"/>
              <a:t> </a:t>
            </a:r>
          </a:p>
          <a:p>
            <a:endParaRPr lang="en-US" altLang="ja-JP" dirty="0"/>
          </a:p>
          <a:p>
            <a:r>
              <a:rPr lang="ja-JP" altLang="en-US" dirty="0"/>
              <a:t>どちらもエクセルソフトですが、</a:t>
            </a:r>
            <a:r>
              <a:rPr lang="en-US" altLang="ja-JP" dirty="0"/>
              <a:t>face.name.xlsm</a:t>
            </a:r>
            <a:r>
              <a:rPr lang="ja-JP" altLang="en-US" dirty="0"/>
              <a:t>　は</a:t>
            </a:r>
            <a:r>
              <a:rPr lang="ja-JP" altLang="en-US" dirty="0" smtClean="0"/>
              <a:t>、顔写真からその人の名前を思い出す実験によってデータをとる、いわば</a:t>
            </a:r>
            <a:r>
              <a:rPr lang="ja-JP" altLang="en-US" dirty="0"/>
              <a:t>「実験室</a:t>
            </a:r>
            <a:r>
              <a:rPr lang="ja-JP" altLang="en-US" dirty="0" smtClean="0"/>
              <a:t>」における記憶連鎖観察を実現するもの、「記憶</a:t>
            </a:r>
            <a:r>
              <a:rPr lang="ja-JP" altLang="en-US" dirty="0"/>
              <a:t>連鎖</a:t>
            </a:r>
            <a:r>
              <a:rPr lang="ja-JP" altLang="en-US" dirty="0" smtClean="0"/>
              <a:t>観察票</a:t>
            </a:r>
            <a:r>
              <a:rPr lang="ja-JP" altLang="en-US" dirty="0"/>
              <a:t>」</a:t>
            </a:r>
            <a:r>
              <a:rPr lang="ja-JP" altLang="en-US" dirty="0" smtClean="0"/>
              <a:t>は</a:t>
            </a:r>
            <a:r>
              <a:rPr lang="ja-JP" altLang="en-US" dirty="0"/>
              <a:t>日常生活におけ記憶</a:t>
            </a:r>
            <a:r>
              <a:rPr lang="ja-JP" altLang="en-US" dirty="0" smtClean="0"/>
              <a:t>連鎖を</a:t>
            </a:r>
            <a:r>
              <a:rPr lang="ja-JP" altLang="en-US" dirty="0"/>
              <a:t>観察</a:t>
            </a:r>
            <a:r>
              <a:rPr lang="ja-JP" altLang="en-US" dirty="0" smtClean="0"/>
              <a:t>するための、いわば「</a:t>
            </a:r>
            <a:r>
              <a:rPr lang="ja-JP" altLang="en-US" dirty="0"/>
              <a:t>野外調査</a:t>
            </a:r>
            <a:r>
              <a:rPr lang="ja-JP" altLang="en-US" dirty="0" smtClean="0"/>
              <a:t>」用の調査票で、その</a:t>
            </a:r>
            <a:r>
              <a:rPr lang="ja-JP" altLang="en-US" dirty="0"/>
              <a:t>調査</a:t>
            </a:r>
            <a:r>
              <a:rPr lang="ja-JP" altLang="en-US" dirty="0" smtClean="0"/>
              <a:t>票で得られた</a:t>
            </a:r>
            <a:r>
              <a:rPr lang="ja-JP" altLang="en-US" dirty="0"/>
              <a:t>データ</a:t>
            </a:r>
            <a:r>
              <a:rPr lang="ja-JP" altLang="en-US" dirty="0" smtClean="0"/>
              <a:t>に簡単な分析をほどこすソフトも組み込んであるのが</a:t>
            </a:r>
            <a:r>
              <a:rPr lang="ja-JP" altLang="en-US" dirty="0"/>
              <a:t>記憶連鎖観察票</a:t>
            </a:r>
            <a:r>
              <a:rPr lang="en-US" altLang="ja-JP" dirty="0"/>
              <a:t>.</a:t>
            </a:r>
            <a:r>
              <a:rPr lang="en-US" altLang="ja-JP" dirty="0" err="1" smtClean="0"/>
              <a:t>xlsm</a:t>
            </a:r>
            <a:r>
              <a:rPr lang="ja-JP" altLang="en-US" dirty="0"/>
              <a:t> </a:t>
            </a:r>
            <a:r>
              <a:rPr lang="ja-JP" altLang="en-US" dirty="0" smtClean="0"/>
              <a:t>です。</a:t>
            </a:r>
            <a:r>
              <a:rPr lang="en-US" altLang="ja-JP" dirty="0" smtClean="0"/>
              <a:t> </a:t>
            </a:r>
          </a:p>
          <a:p>
            <a:endParaRPr lang="en-US" altLang="ja-JP" dirty="0"/>
          </a:p>
          <a:p>
            <a:r>
              <a:rPr lang="en-US" altLang="ja-JP" dirty="0" smtClean="0"/>
              <a:t>face.name.xlsm</a:t>
            </a:r>
            <a:r>
              <a:rPr lang="ja-JP" altLang="en-US" dirty="0" smtClean="0"/>
              <a:t>　は対話型データ収集</a:t>
            </a:r>
            <a:r>
              <a:rPr lang="ja-JP" altLang="en-US" dirty="0"/>
              <a:t>ソフト</a:t>
            </a:r>
            <a:r>
              <a:rPr lang="ja-JP" altLang="en-US" dirty="0" smtClean="0"/>
              <a:t>、</a:t>
            </a:r>
            <a:r>
              <a:rPr lang="zh-TW" altLang="en-US" dirty="0"/>
              <a:t>記憶連鎖観察票</a:t>
            </a:r>
            <a:r>
              <a:rPr lang="en-US" altLang="zh-TW" dirty="0"/>
              <a:t>.</a:t>
            </a:r>
            <a:r>
              <a:rPr lang="en-US" altLang="zh-TW" dirty="0" err="1"/>
              <a:t>xlsm</a:t>
            </a:r>
            <a:r>
              <a:rPr lang="en-US" altLang="zh-TW" dirty="0"/>
              <a:t> </a:t>
            </a:r>
            <a:r>
              <a:rPr lang="en-US" altLang="zh-TW" dirty="0" smtClean="0"/>
              <a:t> </a:t>
            </a:r>
            <a:r>
              <a:rPr lang="ja-JP" altLang="en-US" dirty="0" smtClean="0"/>
              <a:t>は収集したデータ分析用バッチ型ソフトかつ調査票印刷用原版というわけです。</a:t>
            </a:r>
            <a:endParaRPr lang="en-US" altLang="zh-TW" dirty="0"/>
          </a:p>
          <a:p>
            <a:r>
              <a:rPr lang="ja-JP" altLang="en-US" dirty="0" smtClean="0"/>
              <a:t>　</a:t>
            </a:r>
            <a:endParaRPr lang="en-US" altLang="ja-JP" dirty="0" smtClean="0"/>
          </a:p>
          <a:p>
            <a:r>
              <a:rPr lang="ja-JP" altLang="en-US" dirty="0" smtClean="0"/>
              <a:t>エクセルソフト２点とこの解説を合せた３点のパッケージがリポジトリに置かれています。</a:t>
            </a:r>
            <a:endParaRPr lang="ja-JP" altLang="en-US" dirty="0"/>
          </a:p>
          <a:p>
            <a:endParaRPr kumimoji="1" lang="ja-JP" altLang="en-US" dirty="0"/>
          </a:p>
        </p:txBody>
      </p:sp>
    </p:spTree>
    <p:extLst>
      <p:ext uri="{BB962C8B-B14F-4D97-AF65-F5344CB8AC3E}">
        <p14:creationId xmlns:p14="http://schemas.microsoft.com/office/powerpoint/2010/main" val="2781387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62074"/>
          </a:xfrm>
        </p:spPr>
        <p:txBody>
          <a:bodyPr>
            <a:normAutofit/>
          </a:bodyPr>
          <a:lstStyle/>
          <a:p>
            <a:pPr marL="342900" indent="-342900"/>
            <a:r>
              <a:rPr lang="en-US" altLang="ja-JP" sz="2400" dirty="0" smtClean="0"/>
              <a:t>3.3   face.name.xlsm</a:t>
            </a:r>
            <a:endParaRPr lang="en-US" altLang="ja-JP" sz="2400" dirty="0"/>
          </a:p>
        </p:txBody>
      </p:sp>
      <p:sp>
        <p:nvSpPr>
          <p:cNvPr id="3" name="テキスト ボックス 2"/>
          <p:cNvSpPr txBox="1"/>
          <p:nvPr/>
        </p:nvSpPr>
        <p:spPr>
          <a:xfrm>
            <a:off x="251520" y="836712"/>
            <a:ext cx="8496944" cy="5632311"/>
          </a:xfrm>
          <a:prstGeom prst="rect">
            <a:avLst/>
          </a:prstGeom>
          <a:noFill/>
        </p:spPr>
        <p:txBody>
          <a:bodyPr wrap="square" rtlCol="0">
            <a:spAutoFit/>
          </a:bodyPr>
          <a:lstStyle/>
          <a:p>
            <a:r>
              <a:rPr lang="ja-JP" altLang="en-US" dirty="0"/>
              <a:t>ある</a:t>
            </a:r>
            <a:r>
              <a:rPr lang="ja-JP" altLang="en-US" dirty="0" smtClean="0"/>
              <a:t>映画</a:t>
            </a:r>
            <a:r>
              <a:rPr lang="ja-JP" altLang="en-US" dirty="0"/>
              <a:t>の主演女優の名前を思い出そうとしてなにやらちょっと「複雑」で典雅な「庶民的でない」印象の名前だったという以上の手がかりがなく苦闘していたらまず「パルトロー」という姓が出てきました。ある店の店内放送で店の名前が言われたとたんに思い出したのです。「パシオス」という店で「パ」だけが共通点です。名の方が思い出せる気がしなかったので「パルトロー　女優」で検索したらすぐに「グウィネス・パルトロー」が出てきました。「パルトロー</a:t>
            </a:r>
            <a:r>
              <a:rPr lang="ja-JP" altLang="en-US" dirty="0" smtClean="0"/>
              <a:t>」などという名前を作り出せるはずがなく、記憶</a:t>
            </a:r>
            <a:r>
              <a:rPr lang="ja-JP" altLang="en-US" dirty="0"/>
              <a:t>に残っていたのは確実です</a:t>
            </a:r>
            <a:r>
              <a:rPr lang="ja-JP" altLang="en-US" dirty="0" smtClean="0"/>
              <a:t>。</a:t>
            </a:r>
            <a:endParaRPr lang="en-US" altLang="ja-JP" dirty="0" smtClean="0"/>
          </a:p>
          <a:p>
            <a:endParaRPr kumimoji="1" lang="en-US" altLang="ja-JP" dirty="0"/>
          </a:p>
          <a:p>
            <a:r>
              <a:rPr lang="ja-JP" altLang="en-US" dirty="0" smtClean="0"/>
              <a:t>このような経験を積み重ねることによって記憶の想起という現象について何らかの知見が得られると思いますが、「忘れていたことを思い出す」という状況に遭遇するのは必ずしも容易ではなく、そのときのデータをとるのも容易ではありません。</a:t>
            </a:r>
            <a:endParaRPr lang="en-US" altLang="ja-JP" dirty="0" smtClean="0"/>
          </a:p>
          <a:p>
            <a:endParaRPr lang="en-US" altLang="ja-JP" dirty="0" smtClean="0"/>
          </a:p>
          <a:p>
            <a:r>
              <a:rPr lang="ja-JP" altLang="en-US" dirty="0"/>
              <a:t>このソフトは知っている「はず」の人の映像をランダムに見せることで「名前を思い出したい」という状況を作り出すことを目的として作りました。</a:t>
            </a:r>
          </a:p>
          <a:p>
            <a:endParaRPr lang="en-US" altLang="ja-JP" dirty="0" smtClean="0"/>
          </a:p>
          <a:p>
            <a:r>
              <a:rPr lang="ja-JP" altLang="en-US" dirty="0" smtClean="0"/>
              <a:t>知って</a:t>
            </a:r>
            <a:r>
              <a:rPr lang="ja-JP" altLang="en-US" dirty="0"/>
              <a:t>いるはずの人の映像としてはネット上にある映画俳優などの映像が適当なのですが、著作権や映像権の問題があり、公開ソフトにそれらの映像を収録することは</a:t>
            </a:r>
            <a:r>
              <a:rPr lang="ja-JP" altLang="en-US" dirty="0" smtClean="0"/>
              <a:t>できませんので、公開版ソフトには私</a:t>
            </a:r>
            <a:r>
              <a:rPr lang="ja-JP" altLang="en-US" dirty="0"/>
              <a:t>が撮った野鳥の写真を収録しました。使う場合には以下に示す方法でネットから画像ファイルを入手して「インストール」して個人的に利用して下さい</a:t>
            </a:r>
            <a:r>
              <a:rPr lang="ja-JP" altLang="en-US" dirty="0" smtClean="0"/>
              <a:t>。</a:t>
            </a:r>
            <a:endParaRPr lang="ja-JP" altLang="en-US" dirty="0"/>
          </a:p>
        </p:txBody>
      </p:sp>
    </p:spTree>
    <p:extLst>
      <p:ext uri="{BB962C8B-B14F-4D97-AF65-F5344CB8AC3E}">
        <p14:creationId xmlns:p14="http://schemas.microsoft.com/office/powerpoint/2010/main" val="20925250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06090"/>
          </a:xfrm>
        </p:spPr>
        <p:txBody>
          <a:bodyPr>
            <a:normAutofit fontScale="90000"/>
          </a:bodyPr>
          <a:lstStyle/>
          <a:p>
            <a:r>
              <a:rPr lang="en-US" altLang="ja-JP" dirty="0" smtClean="0"/>
              <a:t>face.name.xlsm </a:t>
            </a:r>
            <a:r>
              <a:rPr lang="ja-JP" altLang="en-US" dirty="0" smtClean="0"/>
              <a:t>の起動</a:t>
            </a:r>
            <a:endParaRPr kumimoji="1" lang="ja-JP" altLang="en-US"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2348880"/>
            <a:ext cx="4800430" cy="2103333"/>
          </a:xfrm>
          <a:prstGeom prst="rect">
            <a:avLst/>
          </a:prstGeom>
          <a:ln w="25400">
            <a:solidFill>
              <a:schemeClr val="accent6"/>
            </a:solidFill>
          </a:ln>
        </p:spPr>
      </p:pic>
      <p:sp>
        <p:nvSpPr>
          <p:cNvPr id="6" name="テキスト ボックス 5"/>
          <p:cNvSpPr txBox="1"/>
          <p:nvPr/>
        </p:nvSpPr>
        <p:spPr>
          <a:xfrm>
            <a:off x="323528" y="2348880"/>
            <a:ext cx="2736304" cy="2031325"/>
          </a:xfrm>
          <a:prstGeom prst="rect">
            <a:avLst/>
          </a:prstGeom>
          <a:noFill/>
        </p:spPr>
        <p:txBody>
          <a:bodyPr wrap="square" rtlCol="0">
            <a:spAutoFit/>
          </a:bodyPr>
          <a:lstStyle/>
          <a:p>
            <a:r>
              <a:rPr lang="ja-JP" altLang="en-US" dirty="0"/>
              <a:t>ファイルを開いて「マクロ有効」とすると「管理ウィンドウ」が現われます。 「記憶連鎖観察モード」または「クイズモード」を選択して「開始・再開」ボタンをクリックしてください。</a:t>
            </a:r>
          </a:p>
        </p:txBody>
      </p:sp>
    </p:spTree>
    <p:extLst>
      <p:ext uri="{BB962C8B-B14F-4D97-AF65-F5344CB8AC3E}">
        <p14:creationId xmlns:p14="http://schemas.microsoft.com/office/powerpoint/2010/main" val="319326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346050"/>
          </a:xfrm>
        </p:spPr>
        <p:txBody>
          <a:bodyPr>
            <a:noAutofit/>
          </a:bodyPr>
          <a:lstStyle/>
          <a:p>
            <a:r>
              <a:rPr kumimoji="1" lang="ja-JP" altLang="en-US" sz="3200" dirty="0" smtClean="0"/>
              <a:t>記憶連鎖観察モードの</a:t>
            </a:r>
            <a:r>
              <a:rPr kumimoji="1" lang="en-US" altLang="ja-JP" sz="3200" dirty="0" smtClean="0"/>
              <a:t>GUI</a:t>
            </a:r>
            <a:endParaRPr kumimoji="1" lang="ja-JP" altLang="en-US" sz="3200" dirty="0"/>
          </a:p>
        </p:txBody>
      </p:sp>
      <p:sp>
        <p:nvSpPr>
          <p:cNvPr id="4" name="正方形/長方形 3"/>
          <p:cNvSpPr/>
          <p:nvPr/>
        </p:nvSpPr>
        <p:spPr>
          <a:xfrm>
            <a:off x="668932" y="5301208"/>
            <a:ext cx="7338292" cy="830997"/>
          </a:xfrm>
          <a:prstGeom prst="rect">
            <a:avLst/>
          </a:prstGeom>
        </p:spPr>
        <p:txBody>
          <a:bodyPr wrap="square">
            <a:spAutoFit/>
          </a:bodyPr>
          <a:lstStyle/>
          <a:p>
            <a:r>
              <a:rPr lang="ja-JP" altLang="en-US" sz="1600" dirty="0" smtClean="0"/>
              <a:t>「</a:t>
            </a:r>
            <a:r>
              <a:rPr lang="ja-JP" altLang="en-US" sz="1600" dirty="0"/>
              <a:t>名前を言える」ボタンをクリック</a:t>
            </a:r>
            <a:r>
              <a:rPr lang="ja-JP" altLang="en-US" sz="1600" dirty="0" smtClean="0"/>
              <a:t>するまでに所定</a:t>
            </a:r>
            <a:r>
              <a:rPr lang="ja-JP" altLang="en-US" sz="1600" dirty="0"/>
              <a:t>の限度を超える時間がかかった</a:t>
            </a:r>
            <a:r>
              <a:rPr lang="ja-JP" altLang="en-US" sz="1600" dirty="0" smtClean="0"/>
              <a:t>場合、「</a:t>
            </a:r>
            <a:r>
              <a:rPr lang="ja-JP" altLang="en-US" sz="1600" dirty="0"/>
              <a:t>名前を思い出せない」</a:t>
            </a:r>
            <a:r>
              <a:rPr lang="ja-JP" altLang="en-US" sz="1600" dirty="0" smtClean="0"/>
              <a:t>ボタンあるいは「</a:t>
            </a:r>
            <a:r>
              <a:rPr lang="ja-JP" altLang="en-US" sz="1600" dirty="0"/>
              <a:t>もともと知らない」ボタンをクリックする</a:t>
            </a:r>
            <a:r>
              <a:rPr lang="ja-JP" altLang="en-US" sz="1600" dirty="0" smtClean="0"/>
              <a:t>と、データ収集ウィンドが開きます。</a:t>
            </a:r>
            <a:endParaRPr lang="ja-JP" altLang="en-US" sz="16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404" y="980728"/>
            <a:ext cx="7575476" cy="4037296"/>
          </a:xfrm>
          <a:prstGeom prst="rect">
            <a:avLst/>
          </a:prstGeom>
        </p:spPr>
      </p:pic>
    </p:spTree>
    <p:extLst>
      <p:ext uri="{BB962C8B-B14F-4D97-AF65-F5344CB8AC3E}">
        <p14:creationId xmlns:p14="http://schemas.microsoft.com/office/powerpoint/2010/main" val="22843271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490066"/>
          </a:xfrm>
        </p:spPr>
        <p:txBody>
          <a:bodyPr>
            <a:normAutofit fontScale="90000"/>
          </a:bodyPr>
          <a:lstStyle/>
          <a:p>
            <a:r>
              <a:rPr lang="ja-JP" altLang="en-US" sz="2800" dirty="0"/>
              <a:t>データ収集</a:t>
            </a:r>
            <a:r>
              <a:rPr lang="ja-JP" altLang="en-US" sz="2800" dirty="0" smtClean="0"/>
              <a:t>ウィンドウ</a:t>
            </a:r>
            <a:endParaRPr kumimoji="1" lang="ja-JP" altLang="en-US" sz="2800" dirty="0"/>
          </a:p>
        </p:txBody>
      </p:sp>
      <p:sp>
        <p:nvSpPr>
          <p:cNvPr id="4" name="正方形/長方形 3"/>
          <p:cNvSpPr/>
          <p:nvPr/>
        </p:nvSpPr>
        <p:spPr>
          <a:xfrm>
            <a:off x="304280" y="908720"/>
            <a:ext cx="2664296" cy="5509200"/>
          </a:xfrm>
          <a:prstGeom prst="rect">
            <a:avLst/>
          </a:prstGeom>
        </p:spPr>
        <p:txBody>
          <a:bodyPr wrap="square">
            <a:spAutoFit/>
          </a:bodyPr>
          <a:lstStyle/>
          <a:p>
            <a:pPr marL="342900" indent="-342900">
              <a:buFont typeface="+mj-lt"/>
              <a:buAutoNum type="arabicPeriod"/>
            </a:pPr>
            <a:r>
              <a:rPr lang="ja-JP" altLang="en-US" sz="1600" dirty="0"/>
              <a:t>右</a:t>
            </a:r>
            <a:r>
              <a:rPr lang="ja-JP" altLang="en-US" sz="1600" dirty="0" smtClean="0"/>
              <a:t>は「名前を思い出せない」ボタンを押した場合ですが、他のボタンを押した場合も質問項目は同じです。</a:t>
            </a:r>
            <a:endParaRPr lang="en-US" altLang="ja-JP" sz="1600" dirty="0" smtClean="0"/>
          </a:p>
          <a:p>
            <a:pPr marL="342900" indent="-342900">
              <a:buFont typeface="+mj-lt"/>
              <a:buAutoNum type="arabicPeriod"/>
            </a:pPr>
            <a:r>
              <a:rPr lang="ja-JP" altLang="en-US" sz="1600" dirty="0" smtClean="0"/>
              <a:t>「名前を言える」ボタンの場合は所定の限度以上時間がかかった場合に開きます。</a:t>
            </a:r>
            <a:endParaRPr lang="en-US" altLang="ja-JP" sz="1600" dirty="0" smtClean="0"/>
          </a:p>
          <a:p>
            <a:pPr marL="342900" indent="-342900">
              <a:buFont typeface="+mj-lt"/>
              <a:buAutoNum type="arabicPeriod"/>
            </a:pPr>
            <a:r>
              <a:rPr lang="ja-JP" altLang="en-US" sz="1600" dirty="0" smtClean="0"/>
              <a:t>「管理ウィンドウを開く」</a:t>
            </a:r>
            <a:r>
              <a:rPr lang="ja-JP" altLang="en-US" sz="1600" dirty="0"/>
              <a:t>にチェックをいれると、次の画像を提示せずに保存</a:t>
            </a:r>
            <a:r>
              <a:rPr lang="ja-JP" altLang="en-US" sz="1600" dirty="0" smtClean="0"/>
              <a:t>終了</a:t>
            </a:r>
            <a:r>
              <a:rPr lang="ja-JP" altLang="en-US" sz="1600" dirty="0"/>
              <a:t>し</a:t>
            </a:r>
            <a:r>
              <a:rPr lang="ja-JP" altLang="en-US" sz="1600" dirty="0" smtClean="0"/>
              <a:t>、後で続きをやることができます。</a:t>
            </a:r>
            <a:endParaRPr lang="ja-JP" altLang="en-US" sz="1600" dirty="0"/>
          </a:p>
          <a:p>
            <a:pPr marL="342900" indent="-342900">
              <a:buFont typeface="+mj-lt"/>
              <a:buAutoNum type="arabicPeriod"/>
            </a:pPr>
            <a:r>
              <a:rPr lang="ja-JP" altLang="en-US" sz="1600" dirty="0" smtClean="0"/>
              <a:t>保存</a:t>
            </a:r>
            <a:r>
              <a:rPr lang="ja-JP" altLang="en-US" sz="1600" dirty="0"/>
              <a:t>終了してじっくりと考えてからつづきをやることが可能です</a:t>
            </a:r>
            <a:r>
              <a:rPr lang="ja-JP" altLang="en-US" sz="1600" dirty="0" smtClean="0"/>
              <a:t>。</a:t>
            </a:r>
            <a:endParaRPr lang="en-US" altLang="ja-JP" sz="1600" dirty="0" smtClean="0"/>
          </a:p>
          <a:p>
            <a:pPr marL="342900" indent="-342900">
              <a:buFont typeface="+mj-lt"/>
              <a:buAutoNum type="arabicPeriod"/>
            </a:pPr>
            <a:r>
              <a:rPr lang="ja-JP" altLang="en-US" sz="1600" dirty="0" smtClean="0"/>
              <a:t>「チェックを入れているうちに思い出した」という選択肢の表示は</a:t>
            </a:r>
            <a:r>
              <a:rPr lang="ja-JP" altLang="en-US" sz="1600" dirty="0"/>
              <a:t>「名前を思い出せない」</a:t>
            </a:r>
            <a:r>
              <a:rPr lang="ja-JP" altLang="en-US" sz="1600" dirty="0" smtClean="0"/>
              <a:t>ボタンの場合のみ。</a:t>
            </a:r>
            <a:endParaRPr lang="ja-JP" altLang="en-US" sz="16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153" y="1015360"/>
            <a:ext cx="5592029" cy="4487018"/>
          </a:xfrm>
          <a:prstGeom prst="rect">
            <a:avLst/>
          </a:prstGeom>
          <a:ln w="31750">
            <a:solidFill>
              <a:schemeClr val="accent6"/>
            </a:solidFill>
          </a:ln>
        </p:spPr>
      </p:pic>
    </p:spTree>
    <p:extLst>
      <p:ext uri="{BB962C8B-B14F-4D97-AF65-F5344CB8AC3E}">
        <p14:creationId xmlns:p14="http://schemas.microsoft.com/office/powerpoint/2010/main" val="20276134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490066"/>
          </a:xfrm>
        </p:spPr>
        <p:txBody>
          <a:bodyPr>
            <a:normAutofit fontScale="90000"/>
          </a:bodyPr>
          <a:lstStyle/>
          <a:p>
            <a:r>
              <a:rPr kumimoji="1" lang="ja-JP" altLang="en-US" sz="3200" dirty="0" smtClean="0"/>
              <a:t>クイズモードの</a:t>
            </a:r>
            <a:r>
              <a:rPr kumimoji="1" lang="en-US" altLang="ja-JP" sz="3200" dirty="0" smtClean="0"/>
              <a:t>GUI</a:t>
            </a:r>
            <a:endParaRPr kumimoji="1" lang="ja-JP" altLang="en-US" sz="3200"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975172"/>
            <a:ext cx="5980844" cy="3362583"/>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2000" y="4797152"/>
            <a:ext cx="2553264" cy="1395696"/>
          </a:xfrm>
          <a:prstGeom prst="rect">
            <a:avLst/>
          </a:prstGeom>
          <a:ln w="25400">
            <a:solidFill>
              <a:schemeClr val="accent6"/>
            </a:solidFill>
          </a:ln>
        </p:spPr>
      </p:pic>
      <p:sp>
        <p:nvSpPr>
          <p:cNvPr id="7" name="テキスト ボックス 6"/>
          <p:cNvSpPr txBox="1"/>
          <p:nvPr/>
        </p:nvSpPr>
        <p:spPr>
          <a:xfrm>
            <a:off x="251520" y="975172"/>
            <a:ext cx="2376264" cy="5355312"/>
          </a:xfrm>
          <a:prstGeom prst="rect">
            <a:avLst/>
          </a:prstGeom>
          <a:noFill/>
        </p:spPr>
        <p:txBody>
          <a:bodyPr wrap="square" rtlCol="0">
            <a:spAutoFit/>
          </a:bodyPr>
          <a:lstStyle/>
          <a:p>
            <a:pPr marL="342900" indent="-342900">
              <a:buFont typeface="+mj-lt"/>
              <a:buAutoNum type="arabicPeriod"/>
            </a:pPr>
            <a:r>
              <a:rPr lang="ja-JP" altLang="en-US" dirty="0" smtClean="0"/>
              <a:t>「</a:t>
            </a:r>
            <a:r>
              <a:rPr lang="ja-JP" altLang="en-US" dirty="0"/>
              <a:t>名前を言える」ボタンをクリックすると「正解」が表示され回答が合っていたかどうか訊かれます</a:t>
            </a:r>
            <a:r>
              <a:rPr lang="ja-JP" altLang="en-US" dirty="0" smtClean="0"/>
              <a:t>。回答</a:t>
            </a:r>
            <a:r>
              <a:rPr lang="ja-JP" altLang="en-US" dirty="0"/>
              <a:t>が間違っていた場合、「名前を言える」カウントは増えず、「思い出せない」カウントが増えます。</a:t>
            </a:r>
          </a:p>
          <a:p>
            <a:pPr marL="342900" indent="-342900">
              <a:buFont typeface="+mj-lt"/>
              <a:buAutoNum type="arabicPeriod"/>
            </a:pPr>
            <a:r>
              <a:rPr lang="ja-JP" altLang="en-US" dirty="0" smtClean="0"/>
              <a:t>「</a:t>
            </a:r>
            <a:r>
              <a:rPr lang="ja-JP" altLang="en-US" dirty="0"/>
              <a:t>名前を思い出せない」ボタンあるいは</a:t>
            </a:r>
            <a:r>
              <a:rPr lang="ja-JP" altLang="en-US" dirty="0" smtClean="0"/>
              <a:t>「もともと</a:t>
            </a:r>
            <a:r>
              <a:rPr lang="ja-JP" altLang="en-US" dirty="0"/>
              <a:t>知らない」ボタンを押すと画像のファイル名をメッセージ出力したのちに次の画像を表示します</a:t>
            </a:r>
            <a:r>
              <a:rPr lang="ja-JP" altLang="en-US" dirty="0" smtClean="0"/>
              <a:t>。</a:t>
            </a:r>
            <a:endParaRPr lang="ja-JP" altLang="en-US" dirty="0"/>
          </a:p>
        </p:txBody>
      </p:sp>
    </p:spTree>
    <p:extLst>
      <p:ext uri="{BB962C8B-B14F-4D97-AF65-F5344CB8AC3E}">
        <p14:creationId xmlns:p14="http://schemas.microsoft.com/office/powerpoint/2010/main" val="22963019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229600" cy="562074"/>
          </a:xfrm>
        </p:spPr>
        <p:txBody>
          <a:bodyPr>
            <a:normAutofit/>
          </a:bodyPr>
          <a:lstStyle/>
          <a:p>
            <a:r>
              <a:rPr kumimoji="1" lang="ja-JP" altLang="en-US" sz="2800" dirty="0" smtClean="0"/>
              <a:t>「映画俳優の画像」について</a:t>
            </a:r>
            <a:endParaRPr kumimoji="1" lang="ja-JP" altLang="en-US" sz="2800" dirty="0"/>
          </a:p>
        </p:txBody>
      </p:sp>
      <p:sp>
        <p:nvSpPr>
          <p:cNvPr id="3" name="テキスト ボックス 2"/>
          <p:cNvSpPr txBox="1"/>
          <p:nvPr/>
        </p:nvSpPr>
        <p:spPr>
          <a:xfrm>
            <a:off x="251520" y="958156"/>
            <a:ext cx="8640960" cy="5355312"/>
          </a:xfrm>
          <a:prstGeom prst="rect">
            <a:avLst/>
          </a:prstGeom>
          <a:noFill/>
        </p:spPr>
        <p:txBody>
          <a:bodyPr wrap="square" rtlCol="0">
            <a:spAutoFit/>
          </a:bodyPr>
          <a:lstStyle/>
          <a:p>
            <a:r>
              <a:rPr lang="ja-JP" altLang="en-US" dirty="0" smtClean="0"/>
              <a:t>顔写真から名前を思い出すという課題において、「映画俳優の画像」は、記憶に残りやすく名を思い出すための手がかりが豊富であり、知っている人が多いなどさまざまな利点があります。しかし公開ソフトに映画俳優の画像を多数搭載するためにライセンスを得ることは難しく、公開版には鳥の写真を搭載しました。</a:t>
            </a:r>
            <a:endParaRPr lang="en-US" altLang="ja-JP" dirty="0" smtClean="0"/>
          </a:p>
          <a:p>
            <a:endParaRPr lang="en-US" altLang="ja-JP" dirty="0" smtClean="0"/>
          </a:p>
          <a:p>
            <a:r>
              <a:rPr lang="ja-JP" altLang="en-US" dirty="0" smtClean="0"/>
              <a:t>「私用」</a:t>
            </a:r>
            <a:r>
              <a:rPr lang="ja-JP" altLang="en-US" smtClean="0"/>
              <a:t>にあたって、何らかの方法で画像</a:t>
            </a:r>
            <a:r>
              <a:rPr lang="ja-JP" altLang="en-US" dirty="0" smtClean="0"/>
              <a:t>を取得して搭載していただきたい。</a:t>
            </a:r>
            <a:r>
              <a:rPr lang="ja-JP" altLang="en-US" dirty="0"/>
              <a:t>「私用版」が</a:t>
            </a:r>
            <a:r>
              <a:rPr lang="ja-JP" altLang="en-US"/>
              <a:t>再配布</a:t>
            </a:r>
            <a:r>
              <a:rPr lang="ja-JP" altLang="en-US" smtClean="0"/>
              <a:t>されるこ</a:t>
            </a:r>
            <a:r>
              <a:rPr lang="ja-JP" altLang="en-US" dirty="0"/>
              <a:t>とがないよう</a:t>
            </a:r>
            <a:r>
              <a:rPr lang="ja-JP" altLang="en-US" dirty="0" smtClean="0"/>
              <a:t>ご注意下さい。</a:t>
            </a:r>
            <a:endParaRPr lang="ja-JP" altLang="en-US" dirty="0"/>
          </a:p>
          <a:p>
            <a:endParaRPr lang="ja-JP" altLang="en-US" dirty="0"/>
          </a:p>
          <a:p>
            <a:r>
              <a:rPr lang="ja-JP" altLang="en-US" b="1" dirty="0"/>
              <a:t>画像入手法</a:t>
            </a:r>
          </a:p>
          <a:p>
            <a:r>
              <a:rPr lang="ja-JP" altLang="en-US" dirty="0"/>
              <a:t>ネットで「映画俳優　画像　イギリス」のようなキーワードで検索し、ダウンロードする。荒い画像で十分。できれば数十枚以上欲しい。</a:t>
            </a:r>
          </a:p>
          <a:p>
            <a:endParaRPr lang="ja-JP" altLang="en-US" dirty="0"/>
          </a:p>
          <a:p>
            <a:r>
              <a:rPr lang="ja-JP" altLang="en-US" b="1" dirty="0"/>
              <a:t>画像の「インストール」</a:t>
            </a:r>
          </a:p>
          <a:p>
            <a:r>
              <a:rPr lang="ja-JP" altLang="en-US" dirty="0"/>
              <a:t>１．「</a:t>
            </a:r>
            <a:r>
              <a:rPr lang="en-US" altLang="ja-JP" dirty="0"/>
              <a:t>Backyard</a:t>
            </a:r>
            <a:r>
              <a:rPr lang="ja-JP" altLang="en-US" dirty="0"/>
              <a:t>」シートにある </a:t>
            </a:r>
            <a:r>
              <a:rPr lang="en-US" altLang="ja-JP" dirty="0"/>
              <a:t>10 </a:t>
            </a:r>
            <a:r>
              <a:rPr lang="ja-JP" altLang="en-US" dirty="0"/>
              <a:t>枚の野鳥の画像を消去する（</a:t>
            </a:r>
            <a:r>
              <a:rPr lang="en-US" altLang="ja-JP" dirty="0"/>
              <a:t>Backyard </a:t>
            </a:r>
            <a:r>
              <a:rPr lang="ja-JP" altLang="en-US" dirty="0"/>
              <a:t>シートに画像消去用のボタンを用意してあります）。</a:t>
            </a:r>
          </a:p>
          <a:p>
            <a:r>
              <a:rPr lang="ja-JP" altLang="en-US" dirty="0"/>
              <a:t>２．「</a:t>
            </a:r>
            <a:r>
              <a:rPr lang="en-US" altLang="ja-JP" dirty="0"/>
              <a:t>Backyard</a:t>
            </a:r>
            <a:r>
              <a:rPr lang="ja-JP" altLang="en-US" dirty="0"/>
              <a:t>」シートに入手した画像を「挿入」する。画像が重なってもかまわない。</a:t>
            </a:r>
          </a:p>
          <a:p>
            <a:r>
              <a:rPr lang="ja-JP" altLang="en-US" dirty="0"/>
              <a:t>３．「</a:t>
            </a:r>
            <a:r>
              <a:rPr lang="en-US" altLang="ja-JP" dirty="0"/>
              <a:t>Backyard</a:t>
            </a:r>
            <a:r>
              <a:rPr lang="ja-JP" altLang="en-US" dirty="0"/>
              <a:t>」シートの「初期化ボタン」をクリック。これだけです。</a:t>
            </a:r>
          </a:p>
          <a:p>
            <a:r>
              <a:rPr lang="ja-JP" altLang="en-US" dirty="0"/>
              <a:t>４．</a:t>
            </a:r>
            <a:r>
              <a:rPr lang="ja-JP" altLang="en-US" b="1" dirty="0"/>
              <a:t>「画像インストール作業」シート</a:t>
            </a:r>
            <a:r>
              <a:rPr lang="ja-JP" altLang="en-US" dirty="0"/>
              <a:t>を使う方法もあります。やり方については「画像インストール作業」シートの説明</a:t>
            </a:r>
            <a:r>
              <a:rPr lang="ja-JP" altLang="en-US" dirty="0" smtClean="0"/>
              <a:t>をお読み下さい</a:t>
            </a:r>
            <a:r>
              <a:rPr lang="ja-JP" altLang="en-US" dirty="0"/>
              <a:t>。</a:t>
            </a:r>
          </a:p>
        </p:txBody>
      </p:sp>
    </p:spTree>
    <p:extLst>
      <p:ext uri="{BB962C8B-B14F-4D97-AF65-F5344CB8AC3E}">
        <p14:creationId xmlns:p14="http://schemas.microsoft.com/office/powerpoint/2010/main" val="36983431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22114"/>
          </a:xfrm>
        </p:spPr>
        <p:txBody>
          <a:bodyPr/>
          <a:lstStyle/>
          <a:p>
            <a:r>
              <a:rPr kumimoji="1" lang="ja-JP" altLang="en-US" dirty="0" smtClean="0"/>
              <a:t>データ</a:t>
            </a:r>
            <a:endParaRPr kumimoji="1" lang="ja-JP" altLang="en-US" dirty="0"/>
          </a:p>
        </p:txBody>
      </p:sp>
      <p:sp>
        <p:nvSpPr>
          <p:cNvPr id="3" name="テキスト ボックス 2"/>
          <p:cNvSpPr txBox="1"/>
          <p:nvPr/>
        </p:nvSpPr>
        <p:spPr>
          <a:xfrm>
            <a:off x="467544" y="1412776"/>
            <a:ext cx="7992888" cy="3416320"/>
          </a:xfrm>
          <a:prstGeom prst="rect">
            <a:avLst/>
          </a:prstGeom>
          <a:noFill/>
        </p:spPr>
        <p:txBody>
          <a:bodyPr wrap="square" rtlCol="0">
            <a:spAutoFit/>
          </a:bodyPr>
          <a:lstStyle/>
          <a:p>
            <a:pPr marL="342900" indent="-342900">
              <a:buFont typeface="+mj-lt"/>
              <a:buAutoNum type="arabicPeriod"/>
            </a:pPr>
            <a:r>
              <a:rPr lang="ja-JP" altLang="en-US" dirty="0" smtClean="0"/>
              <a:t>「</a:t>
            </a:r>
            <a:r>
              <a:rPr lang="ja-JP" altLang="en-US" dirty="0"/>
              <a:t>名前を言える」、「名前を思い出せない」、「もともと名前を知らない」ボタンを押した回数の比率が表示されます。Ｂａｃｋｙａｒｄシートに画像ごとの集計が記録されます</a:t>
            </a:r>
            <a:r>
              <a:rPr lang="ja-JP" altLang="en-US" dirty="0" smtClean="0"/>
              <a:t>。</a:t>
            </a:r>
            <a:endParaRPr lang="en-US" altLang="ja-JP" dirty="0" smtClean="0"/>
          </a:p>
          <a:p>
            <a:pPr marL="342900" indent="-342900">
              <a:buFont typeface="+mj-lt"/>
              <a:buAutoNum type="arabicPeriod"/>
            </a:pPr>
            <a:endParaRPr lang="ja-JP" altLang="en-US" dirty="0"/>
          </a:p>
          <a:p>
            <a:pPr marL="342900" indent="-342900">
              <a:buFont typeface="+mj-lt"/>
              <a:buAutoNum type="arabicPeriod"/>
            </a:pPr>
            <a:r>
              <a:rPr lang="ja-JP" altLang="en-US" dirty="0"/>
              <a:t>ボタンクリックの履歴が </a:t>
            </a:r>
            <a:r>
              <a:rPr lang="en-US" altLang="ja-JP" dirty="0"/>
              <a:t>LOG </a:t>
            </a:r>
            <a:r>
              <a:rPr lang="ja-JP" altLang="en-US" dirty="0"/>
              <a:t>シートに記録されます</a:t>
            </a:r>
            <a:r>
              <a:rPr lang="ja-JP" altLang="en-US" dirty="0" smtClean="0"/>
              <a:t>。画像提示からボタンクリックまでの時間（秒単位）も記録されます。</a:t>
            </a:r>
            <a:endParaRPr lang="en-US" altLang="ja-JP" dirty="0"/>
          </a:p>
          <a:p>
            <a:pPr marL="342900" indent="-342900">
              <a:buFont typeface="+mj-lt"/>
              <a:buAutoNum type="arabicPeriod"/>
            </a:pPr>
            <a:endParaRPr lang="en-US" altLang="ja-JP" dirty="0"/>
          </a:p>
          <a:p>
            <a:pPr marL="342900" indent="-342900">
              <a:buFont typeface="+mj-lt"/>
              <a:buAutoNum type="arabicPeriod"/>
            </a:pPr>
            <a:r>
              <a:rPr lang="ja-JP" altLang="en-US" dirty="0" smtClean="0"/>
              <a:t>情報</a:t>
            </a:r>
            <a:r>
              <a:rPr lang="ja-JP" altLang="en-US" dirty="0"/>
              <a:t>収集</a:t>
            </a:r>
            <a:r>
              <a:rPr lang="ja-JP" altLang="en-US" dirty="0" smtClean="0"/>
              <a:t>ウィンド」での</a:t>
            </a:r>
            <a:r>
              <a:rPr lang="ja-JP" altLang="en-US" dirty="0"/>
              <a:t>質問への</a:t>
            </a:r>
            <a:r>
              <a:rPr lang="ja-JP" altLang="en-US" dirty="0" smtClean="0"/>
              <a:t>回答も　</a:t>
            </a:r>
            <a:r>
              <a:rPr lang="en-US" altLang="ja-JP" dirty="0" smtClean="0"/>
              <a:t>LOG </a:t>
            </a:r>
            <a:r>
              <a:rPr lang="ja-JP" altLang="en-US" dirty="0" smtClean="0"/>
              <a:t>シート</a:t>
            </a:r>
            <a:r>
              <a:rPr lang="ja-JP" altLang="en-US" dirty="0"/>
              <a:t>に記録されます</a:t>
            </a:r>
            <a:r>
              <a:rPr lang="ja-JP" altLang="en-US" dirty="0" smtClean="0"/>
              <a:t>。</a:t>
            </a:r>
            <a:endParaRPr lang="en-US" altLang="ja-JP" dirty="0" smtClean="0"/>
          </a:p>
          <a:p>
            <a:pPr marL="342900" indent="-342900">
              <a:buFont typeface="+mj-lt"/>
              <a:buAutoNum type="arabicPeriod"/>
            </a:pPr>
            <a:endParaRPr lang="en-US" altLang="ja-JP" dirty="0"/>
          </a:p>
          <a:p>
            <a:pPr marL="342900" indent="-342900">
              <a:buFont typeface="+mj-lt"/>
              <a:buAutoNum type="arabicPeriod"/>
            </a:pPr>
            <a:r>
              <a:rPr lang="ja-JP" altLang="en-US" dirty="0"/>
              <a:t>「</a:t>
            </a:r>
            <a:r>
              <a:rPr lang="en-US" altLang="ja-JP" dirty="0"/>
              <a:t>Backyard</a:t>
            </a:r>
            <a:r>
              <a:rPr lang="ja-JP" altLang="en-US" dirty="0"/>
              <a:t>」シートの「初期化ボタン」を押せば記録を破棄して新規まき直しができます。</a:t>
            </a:r>
          </a:p>
          <a:p>
            <a:pPr marL="342900" indent="-342900">
              <a:buFont typeface="+mj-lt"/>
              <a:buAutoNum type="arabicPeriod"/>
            </a:pPr>
            <a:endParaRPr lang="ja-JP" altLang="en-US" dirty="0"/>
          </a:p>
        </p:txBody>
      </p:sp>
    </p:spTree>
    <p:extLst>
      <p:ext uri="{BB962C8B-B14F-4D97-AF65-F5344CB8AC3E}">
        <p14:creationId xmlns:p14="http://schemas.microsoft.com/office/powerpoint/2010/main" val="7036618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22114"/>
          </a:xfrm>
        </p:spPr>
        <p:txBody>
          <a:bodyPr>
            <a:normAutofit/>
          </a:bodyPr>
          <a:lstStyle/>
          <a:p>
            <a:r>
              <a:rPr lang="en-US" altLang="ja-JP" sz="2800" b="1" dirty="0" smtClean="0"/>
              <a:t>3.4   </a:t>
            </a:r>
            <a:r>
              <a:rPr lang="ja-JP" altLang="en-US" sz="2800" b="1" dirty="0" smtClean="0"/>
              <a:t>記憶連鎖観察票</a:t>
            </a:r>
            <a:r>
              <a:rPr lang="en-US" altLang="ja-JP" sz="2800" b="1" dirty="0" smtClean="0"/>
              <a:t>.</a:t>
            </a:r>
            <a:r>
              <a:rPr lang="en-US" altLang="ja-JP" sz="2800" b="1" dirty="0" err="1" smtClean="0"/>
              <a:t>xlsm</a:t>
            </a:r>
            <a:r>
              <a:rPr lang="en-US" altLang="ja-JP" sz="2800" b="1" dirty="0" smtClean="0"/>
              <a:t> </a:t>
            </a:r>
            <a:endParaRPr kumimoji="1" lang="ja-JP" altLang="en-US" sz="2800" dirty="0"/>
          </a:p>
        </p:txBody>
      </p:sp>
      <p:sp>
        <p:nvSpPr>
          <p:cNvPr id="3" name="テキスト ボックス 2"/>
          <p:cNvSpPr txBox="1"/>
          <p:nvPr/>
        </p:nvSpPr>
        <p:spPr>
          <a:xfrm>
            <a:off x="395536" y="1268760"/>
            <a:ext cx="8352928" cy="4801314"/>
          </a:xfrm>
          <a:prstGeom prst="rect">
            <a:avLst/>
          </a:prstGeom>
          <a:noFill/>
        </p:spPr>
        <p:txBody>
          <a:bodyPr wrap="square" rtlCol="0">
            <a:spAutoFit/>
          </a:bodyPr>
          <a:lstStyle/>
          <a:p>
            <a:r>
              <a:rPr lang="ja-JP" altLang="en-US" dirty="0"/>
              <a:t>記憶連鎖が途切れた場合の分析を個々の作業ごとに行うことによって　日常生活における記憶連鎖に関する知見が得られると思われますが、そのときどきの作業ごとに場当たり的な分析をほどこしたのでは、作業の違いや個人的特性の影響が大きく一般的傾向の把握は困難です。そのような欠点を避けるためには、定型の調査票を用意しておいて、すべての事例に適用する方法が</a:t>
            </a:r>
            <a:r>
              <a:rPr lang="ja-JP" altLang="en-US" dirty="0" smtClean="0"/>
              <a:t>考えられます。この方法の具体化として試作したのが </a:t>
            </a:r>
            <a:r>
              <a:rPr lang="zh-TW" altLang="en-US" dirty="0" smtClean="0"/>
              <a:t>記憶</a:t>
            </a:r>
            <a:r>
              <a:rPr lang="zh-TW" altLang="en-US" dirty="0"/>
              <a:t>連鎖観察票</a:t>
            </a:r>
            <a:r>
              <a:rPr lang="en-US" altLang="zh-TW" dirty="0"/>
              <a:t>.</a:t>
            </a:r>
            <a:r>
              <a:rPr lang="en-US" altLang="zh-TW" dirty="0" err="1" smtClean="0"/>
              <a:t>xlsm</a:t>
            </a:r>
            <a:r>
              <a:rPr lang="en-US" altLang="zh-TW" dirty="0" smtClean="0"/>
              <a:t> </a:t>
            </a:r>
            <a:r>
              <a:rPr lang="ja-JP" altLang="en-US" dirty="0" smtClean="0"/>
              <a:t>です。</a:t>
            </a:r>
            <a:r>
              <a:rPr lang="en-US" altLang="zh-TW" dirty="0" smtClean="0"/>
              <a:t> </a:t>
            </a:r>
            <a:endParaRPr lang="en-US" altLang="ja-JP" dirty="0" smtClean="0"/>
          </a:p>
          <a:p>
            <a:endParaRPr lang="en-US" altLang="ja-JP" dirty="0"/>
          </a:p>
          <a:p>
            <a:r>
              <a:rPr lang="zh-TW" altLang="en-US" dirty="0"/>
              <a:t>記憶連鎖観察票</a:t>
            </a:r>
            <a:r>
              <a:rPr lang="en-US" altLang="zh-TW" dirty="0"/>
              <a:t>.</a:t>
            </a:r>
            <a:r>
              <a:rPr lang="en-US" altLang="zh-TW" dirty="0" err="1"/>
              <a:t>xlsm</a:t>
            </a:r>
            <a:r>
              <a:rPr lang="en-US" altLang="zh-TW" dirty="0"/>
              <a:t> </a:t>
            </a:r>
            <a:r>
              <a:rPr lang="ja-JP" altLang="en-US" dirty="0" smtClean="0"/>
              <a:t>は、４枚</a:t>
            </a:r>
            <a:r>
              <a:rPr kumimoji="1" lang="ja-JP" altLang="en-US" dirty="0" smtClean="0"/>
              <a:t>のシート、ＲＥＡＤＭＥ，調査票（記入済）、一次処理データ、配点表とマクロ </a:t>
            </a:r>
            <a:r>
              <a:rPr kumimoji="1" lang="en-US" altLang="ja-JP" dirty="0" smtClean="0"/>
              <a:t>analyze </a:t>
            </a:r>
            <a:r>
              <a:rPr kumimoji="1" lang="ja-JP" altLang="en-US" dirty="0" smtClean="0"/>
              <a:t>で構成されたエクセルファイルです。</a:t>
            </a:r>
            <a:r>
              <a:rPr lang="ja-JP" altLang="en-US" dirty="0"/>
              <a:t>調査票（記入済</a:t>
            </a:r>
            <a:r>
              <a:rPr lang="ja-JP" altLang="en-US" dirty="0" smtClean="0"/>
              <a:t>）が入力例になっています。ここを書き換えて、「分析」ボタンをクリックすると、</a:t>
            </a:r>
            <a:r>
              <a:rPr lang="ja-JP" altLang="en-US" dirty="0"/>
              <a:t>一次処理</a:t>
            </a:r>
            <a:r>
              <a:rPr lang="ja-JP" altLang="en-US" dirty="0" smtClean="0"/>
              <a:t>データシートに分析結果が出力されます。</a:t>
            </a:r>
            <a:endParaRPr lang="en-US" altLang="ja-JP" dirty="0" smtClean="0"/>
          </a:p>
          <a:p>
            <a:endParaRPr kumimoji="1" lang="en-US" altLang="ja-JP" dirty="0" smtClean="0"/>
          </a:p>
          <a:p>
            <a:r>
              <a:rPr lang="ja-JP" altLang="en-US" dirty="0"/>
              <a:t>つぎのスライドに試作調査票を示し、それに続くスライドで調査票で使用している言葉や調査項目について解説します。</a:t>
            </a:r>
          </a:p>
          <a:p>
            <a:endParaRPr lang="en-US" altLang="ja-JP" dirty="0" smtClean="0"/>
          </a:p>
          <a:p>
            <a:r>
              <a:rPr lang="ja-JP" altLang="en-US" dirty="0" smtClean="0"/>
              <a:t>試用してみたところ、ぼくは「イメージ記憶主導型」の行動が多ようです。データの偏りかもしれません。</a:t>
            </a:r>
            <a:endParaRPr lang="en-US" altLang="ja-JP" dirty="0"/>
          </a:p>
        </p:txBody>
      </p:sp>
    </p:spTree>
    <p:extLst>
      <p:ext uri="{BB962C8B-B14F-4D97-AF65-F5344CB8AC3E}">
        <p14:creationId xmlns:p14="http://schemas.microsoft.com/office/powerpoint/2010/main" val="37486729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62074"/>
          </a:xfrm>
        </p:spPr>
        <p:txBody>
          <a:bodyPr>
            <a:normAutofit/>
          </a:bodyPr>
          <a:lstStyle/>
          <a:p>
            <a:r>
              <a:rPr kumimoji="1" lang="ja-JP" altLang="en-US" sz="2400" dirty="0" smtClean="0"/>
              <a:t>調査票</a:t>
            </a:r>
            <a:endParaRPr kumimoji="1" lang="ja-JP" altLang="en-US" sz="2400" dirty="0"/>
          </a:p>
        </p:txBody>
      </p:sp>
      <p:sp>
        <p:nvSpPr>
          <p:cNvPr id="3" name="テキスト ボックス 2"/>
          <p:cNvSpPr txBox="1"/>
          <p:nvPr/>
        </p:nvSpPr>
        <p:spPr>
          <a:xfrm>
            <a:off x="1115616" y="903048"/>
            <a:ext cx="6912768" cy="338554"/>
          </a:xfrm>
          <a:prstGeom prst="rect">
            <a:avLst/>
          </a:prstGeom>
          <a:noFill/>
        </p:spPr>
        <p:txBody>
          <a:bodyPr wrap="square" rtlCol="0">
            <a:spAutoFit/>
          </a:bodyPr>
          <a:lstStyle/>
          <a:p>
            <a:r>
              <a:rPr lang="ja-JP" altLang="en-US" sz="1600" b="1" dirty="0" smtClean="0"/>
              <a:t>今やった「作業」を思い返してその通りと思う項目にチェックして下さい</a:t>
            </a:r>
            <a:endParaRPr lang="en-US" altLang="ja-JP" sz="1600" b="1"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254178"/>
            <a:ext cx="5619525" cy="534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64133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664"/>
            <a:ext cx="8229600" cy="432048"/>
          </a:xfrm>
        </p:spPr>
        <p:txBody>
          <a:bodyPr>
            <a:normAutofit fontScale="90000"/>
          </a:bodyPr>
          <a:lstStyle/>
          <a:p>
            <a:r>
              <a:rPr lang="ja-JP" altLang="en-US" sz="2800" dirty="0" smtClean="0"/>
              <a:t>回答</a:t>
            </a:r>
            <a:r>
              <a:rPr lang="ja-JP" altLang="en-US" sz="2800" dirty="0"/>
              <a:t>要領</a:t>
            </a:r>
            <a:endParaRPr kumimoji="1" lang="ja-JP" altLang="en-US" sz="2800" dirty="0"/>
          </a:p>
        </p:txBody>
      </p:sp>
      <p:sp>
        <p:nvSpPr>
          <p:cNvPr id="3" name="テキスト ボックス 2"/>
          <p:cNvSpPr txBox="1"/>
          <p:nvPr/>
        </p:nvSpPr>
        <p:spPr>
          <a:xfrm>
            <a:off x="467544" y="1124744"/>
            <a:ext cx="8352928" cy="3693319"/>
          </a:xfrm>
          <a:prstGeom prst="rect">
            <a:avLst/>
          </a:prstGeom>
          <a:noFill/>
        </p:spPr>
        <p:txBody>
          <a:bodyPr wrap="square" rtlCol="0">
            <a:spAutoFit/>
          </a:bodyPr>
          <a:lstStyle/>
          <a:p>
            <a:r>
              <a:rPr kumimoji="1" lang="ja-JP" altLang="en-US" b="1" dirty="0" smtClean="0"/>
              <a:t>作業</a:t>
            </a:r>
            <a:r>
              <a:rPr kumimoji="1" lang="ja-JP" altLang="en-US" dirty="0" smtClean="0"/>
              <a:t>：この調査で作業というのは、「開始」と「終了」で区切られた一連の行為のことです。中断と再開の繰り返しがあってもかまいません。まだ再開されてない「中断」も「終了」とみなします。たとえば現在進行中の「</a:t>
            </a:r>
            <a:r>
              <a:rPr lang="ja-JP" altLang="en-US" dirty="0" smtClean="0"/>
              <a:t>脳の情報処理における記憶利用を</a:t>
            </a:r>
            <a:r>
              <a:rPr lang="ja-JP" altLang="en-US" dirty="0"/>
              <a:t>調べるため</a:t>
            </a:r>
            <a:r>
              <a:rPr lang="ja-JP" altLang="en-US" dirty="0" smtClean="0"/>
              <a:t>の調査票」と題する資料の作成も作業、歯磨きも作業です。</a:t>
            </a:r>
            <a:endParaRPr lang="en-US" altLang="ja-JP" dirty="0" smtClean="0"/>
          </a:p>
          <a:p>
            <a:endParaRPr lang="en-US" altLang="ja-JP" dirty="0" smtClean="0"/>
          </a:p>
          <a:p>
            <a:r>
              <a:rPr lang="ja-JP" altLang="en-US" b="1" dirty="0"/>
              <a:t>今やった「作業</a:t>
            </a:r>
            <a:r>
              <a:rPr lang="ja-JP" altLang="en-US" b="1" dirty="0" smtClean="0"/>
              <a:t>」：</a:t>
            </a:r>
            <a:r>
              <a:rPr lang="ja-JP" altLang="en-US" dirty="0" smtClean="0"/>
              <a:t>原則</a:t>
            </a:r>
            <a:r>
              <a:rPr lang="ja-JP" altLang="en-US" dirty="0"/>
              <a:t>と</a:t>
            </a:r>
            <a:r>
              <a:rPr lang="ja-JP" altLang="en-US" dirty="0" smtClean="0"/>
              <a:t>して作業終了後すぐに記入するものと想定していますが、あとで思い返しての記入でもかまいません。</a:t>
            </a:r>
            <a:endParaRPr lang="en-US" altLang="ja-JP" dirty="0" smtClean="0"/>
          </a:p>
          <a:p>
            <a:endParaRPr lang="en-US" altLang="ja-JP" dirty="0"/>
          </a:p>
          <a:p>
            <a:r>
              <a:rPr lang="en-US" altLang="ja-JP" b="1" dirty="0" smtClean="0"/>
              <a:t>Q11</a:t>
            </a:r>
            <a:r>
              <a:rPr lang="ja-JP" altLang="en-US" dirty="0" smtClean="0"/>
              <a:t>　</a:t>
            </a:r>
            <a:r>
              <a:rPr lang="ja-JP" altLang="en-US" b="1" dirty="0" smtClean="0"/>
              <a:t>緊急</a:t>
            </a:r>
            <a:r>
              <a:rPr lang="ja-JP" altLang="en-US" b="1" dirty="0"/>
              <a:t>を要する他の仕事があるのに</a:t>
            </a:r>
            <a:r>
              <a:rPr lang="ja-JP" altLang="en-US" b="1" dirty="0" smtClean="0"/>
              <a:t>きづいた：</a:t>
            </a:r>
            <a:r>
              <a:rPr lang="ja-JP" altLang="en-US" dirty="0" smtClean="0"/>
              <a:t>この項目にチェックした</a:t>
            </a:r>
            <a:r>
              <a:rPr lang="ja-JP" altLang="en-US" dirty="0"/>
              <a:t>場合</a:t>
            </a:r>
            <a:r>
              <a:rPr lang="ja-JP" altLang="en-US" dirty="0" smtClean="0"/>
              <a:t>の「他の作業」に関して当該の調査の対象とせず、必要に応じて別個の「仕事」として調査して下さい。</a:t>
            </a:r>
            <a:endParaRPr lang="en-US" altLang="ja-JP" dirty="0" smtClean="0"/>
          </a:p>
          <a:p>
            <a:endParaRPr lang="en-US" altLang="ja-JP" dirty="0"/>
          </a:p>
          <a:p>
            <a:r>
              <a:rPr lang="ja-JP" altLang="en-US" dirty="0" smtClean="0"/>
              <a:t>項目それぞれの「趣旨」あるいは「意図」に関しては調査票の分析の項で説明します。</a:t>
            </a:r>
            <a:endParaRPr lang="ja-JP" altLang="en-US" dirty="0"/>
          </a:p>
        </p:txBody>
      </p:sp>
    </p:spTree>
    <p:extLst>
      <p:ext uri="{BB962C8B-B14F-4D97-AF65-F5344CB8AC3E}">
        <p14:creationId xmlns:p14="http://schemas.microsoft.com/office/powerpoint/2010/main" val="13823512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332656"/>
            <a:ext cx="8229600" cy="504056"/>
          </a:xfrm>
        </p:spPr>
        <p:txBody>
          <a:bodyPr>
            <a:normAutofit fontScale="90000"/>
          </a:bodyPr>
          <a:lstStyle/>
          <a:p>
            <a:r>
              <a:rPr lang="ja-JP" altLang="en-US" sz="2800" dirty="0"/>
              <a:t>試作</a:t>
            </a:r>
            <a:r>
              <a:rPr lang="ja-JP" altLang="en-US" sz="2800" dirty="0" smtClean="0"/>
              <a:t>調査票の構成</a:t>
            </a:r>
            <a:endParaRPr kumimoji="1" lang="ja-JP" altLang="en-US" sz="2800" dirty="0"/>
          </a:p>
        </p:txBody>
      </p:sp>
      <p:sp>
        <p:nvSpPr>
          <p:cNvPr id="3" name="テキスト ボックス 2"/>
          <p:cNvSpPr txBox="1"/>
          <p:nvPr/>
        </p:nvSpPr>
        <p:spPr>
          <a:xfrm>
            <a:off x="395536" y="980728"/>
            <a:ext cx="8280920" cy="4247317"/>
          </a:xfrm>
          <a:prstGeom prst="rect">
            <a:avLst/>
          </a:prstGeom>
          <a:noFill/>
        </p:spPr>
        <p:txBody>
          <a:bodyPr wrap="square" rtlCol="0">
            <a:spAutoFit/>
          </a:bodyPr>
          <a:lstStyle/>
          <a:p>
            <a:r>
              <a:rPr lang="ja-JP" altLang="en-US" dirty="0"/>
              <a:t>試作</a:t>
            </a:r>
            <a:r>
              <a:rPr lang="ja-JP" altLang="en-US" dirty="0" smtClean="0"/>
              <a:t>調査票</a:t>
            </a:r>
            <a:r>
              <a:rPr lang="ja-JP" altLang="en-US" dirty="0"/>
              <a:t>は</a:t>
            </a:r>
            <a:endParaRPr lang="en-US" altLang="ja-JP" dirty="0"/>
          </a:p>
          <a:p>
            <a:endParaRPr lang="en-US" altLang="ja-JP" dirty="0"/>
          </a:p>
          <a:p>
            <a:pPr marL="285750" indent="-285750">
              <a:buFont typeface="Arial" panose="020B0604020202020204" pitchFamily="34" charset="0"/>
              <a:buChar char="•"/>
            </a:pPr>
            <a:r>
              <a:rPr lang="ja-JP" altLang="en-US" dirty="0"/>
              <a:t>人間の行為は短い「所作」の連続で構成されており、</a:t>
            </a:r>
            <a:endParaRPr lang="en-US" altLang="ja-JP" dirty="0"/>
          </a:p>
          <a:p>
            <a:pPr marL="285750" indent="-285750">
              <a:buFont typeface="Arial" panose="020B0604020202020204" pitchFamily="34" charset="0"/>
              <a:buChar char="•"/>
            </a:pPr>
            <a:r>
              <a:rPr lang="ja-JP" altLang="en-US" dirty="0"/>
              <a:t>「所作」の切れ目で中断、再開され得るもので</a:t>
            </a:r>
            <a:r>
              <a:rPr lang="ja-JP" altLang="en-US" dirty="0" smtClean="0"/>
              <a:t>ある</a:t>
            </a:r>
            <a:endParaRPr lang="en-US" altLang="ja-JP" dirty="0" smtClean="0"/>
          </a:p>
          <a:p>
            <a:pPr marL="285750" indent="-285750">
              <a:buFont typeface="Arial" panose="020B0604020202020204" pitchFamily="34" charset="0"/>
              <a:buChar char="•"/>
            </a:pPr>
            <a:r>
              <a:rPr lang="ja-JP" altLang="en-US" dirty="0" smtClean="0"/>
              <a:t>所作記憶から所作記憶への「連鎖」は意識に上らない</a:t>
            </a:r>
            <a:endParaRPr lang="en-US" altLang="ja-JP" dirty="0"/>
          </a:p>
          <a:p>
            <a:r>
              <a:rPr lang="ja-JP" altLang="en-US" dirty="0"/>
              <a:t>　</a:t>
            </a:r>
            <a:endParaRPr lang="en-US" altLang="ja-JP" dirty="0"/>
          </a:p>
          <a:p>
            <a:r>
              <a:rPr lang="ja-JP" altLang="en-US" dirty="0"/>
              <a:t>という仮定に</a:t>
            </a:r>
            <a:r>
              <a:rPr lang="ja-JP" altLang="en-US" dirty="0" smtClean="0"/>
              <a:t>基づいて作っています。それで、一連の行動の開始、中断、再開に的を絞った設問になっています。</a:t>
            </a:r>
            <a:endParaRPr lang="en-US" altLang="ja-JP" dirty="0" smtClean="0"/>
          </a:p>
          <a:p>
            <a:endParaRPr lang="en-US" altLang="ja-JP" dirty="0"/>
          </a:p>
          <a:p>
            <a:r>
              <a:rPr lang="ja-JP" altLang="en-US" dirty="0" smtClean="0"/>
              <a:t>中断や再開が繰り返されるのが普通だと思われます。いろいろな理由の中断があり、違う再開のされかたが混在することがあり得ます。そういう時は </a:t>
            </a:r>
            <a:r>
              <a:rPr lang="en-US" altLang="ja-JP" dirty="0" smtClean="0"/>
              <a:t>Q09</a:t>
            </a:r>
            <a:r>
              <a:rPr lang="ja-JP" altLang="en-US" dirty="0" smtClean="0"/>
              <a:t>～</a:t>
            </a:r>
            <a:r>
              <a:rPr lang="en-US" altLang="ja-JP" dirty="0" smtClean="0"/>
              <a:t>Q25 </a:t>
            </a:r>
            <a:r>
              <a:rPr lang="ja-JP" altLang="en-US" dirty="0" smtClean="0"/>
              <a:t>の中の複数</a:t>
            </a:r>
            <a:r>
              <a:rPr lang="ja-JP" altLang="en-US" dirty="0"/>
              <a:t>項目</a:t>
            </a:r>
            <a:r>
              <a:rPr lang="ja-JP" altLang="en-US" dirty="0" smtClean="0"/>
              <a:t>にチェックを入れて下さい。</a:t>
            </a:r>
            <a:endParaRPr lang="en-US" altLang="ja-JP" dirty="0" smtClean="0"/>
          </a:p>
          <a:p>
            <a:endParaRPr lang="en-US" altLang="ja-JP" dirty="0" smtClean="0"/>
          </a:p>
          <a:p>
            <a:r>
              <a:rPr lang="ja-JP" altLang="en-US" dirty="0" smtClean="0"/>
              <a:t>本当は中断再開ごとの理由と再開を調べたいのですが、日常生活での行為についてそこまで要求するのは無理と判断しました。</a:t>
            </a:r>
            <a:endParaRPr lang="en-US" altLang="ja-JP" dirty="0"/>
          </a:p>
        </p:txBody>
      </p:sp>
    </p:spTree>
    <p:extLst>
      <p:ext uri="{BB962C8B-B14F-4D97-AF65-F5344CB8AC3E}">
        <p14:creationId xmlns:p14="http://schemas.microsoft.com/office/powerpoint/2010/main" val="1889831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1196" y="116632"/>
            <a:ext cx="8229600" cy="432048"/>
          </a:xfrm>
        </p:spPr>
        <p:txBody>
          <a:bodyPr>
            <a:noAutofit/>
          </a:bodyPr>
          <a:lstStyle/>
          <a:p>
            <a:r>
              <a:rPr kumimoji="1" lang="ja-JP" altLang="en-US" sz="2400" dirty="0" smtClean="0"/>
              <a:t>分析例、回答性向モデル</a:t>
            </a:r>
            <a:endParaRPr kumimoji="1" lang="ja-JP" altLang="en-US" sz="2400" dirty="0"/>
          </a:p>
        </p:txBody>
      </p:sp>
      <p:sp>
        <p:nvSpPr>
          <p:cNvPr id="3" name="テキスト ボックス 2"/>
          <p:cNvSpPr txBox="1"/>
          <p:nvPr/>
        </p:nvSpPr>
        <p:spPr>
          <a:xfrm>
            <a:off x="251520" y="692696"/>
            <a:ext cx="8640960" cy="1169551"/>
          </a:xfrm>
          <a:prstGeom prst="rect">
            <a:avLst/>
          </a:prstGeom>
          <a:noFill/>
        </p:spPr>
        <p:txBody>
          <a:bodyPr wrap="square" rtlCol="0">
            <a:spAutoFit/>
          </a:bodyPr>
          <a:lstStyle/>
          <a:p>
            <a:r>
              <a:rPr lang="ja-JP" altLang="en-US" sz="1400" dirty="0" smtClean="0"/>
              <a:t>質問票</a:t>
            </a:r>
            <a:r>
              <a:rPr lang="ja-JP" altLang="en-US" sz="1400" dirty="0"/>
              <a:t>へ</a:t>
            </a:r>
            <a:r>
              <a:rPr lang="ja-JP" altLang="en-US" sz="1400" dirty="0" smtClean="0"/>
              <a:t>の回答をさまざまに分析することが可能です。以下に示すのは回答者が「所作記憶」、「イメージ記憶」、「言語記憶」のいずれかひとつだけの持ち主であったときにその項目にチェックをいれる確率の存在を想定した分析です。</a:t>
            </a:r>
            <a:endParaRPr lang="en-US" altLang="ja-JP" sz="1400" dirty="0" smtClean="0"/>
          </a:p>
          <a:p>
            <a:r>
              <a:rPr lang="ja-JP" altLang="en-US" sz="1400" dirty="0"/>
              <a:t>　</a:t>
            </a:r>
            <a:r>
              <a:rPr lang="ja-JP" altLang="en-US" sz="1400" dirty="0" smtClean="0"/>
              <a:t>各回答性向の持ち主がその項目にチェックを入れる確率を「大中小」の３段階とし、それを「∸</a:t>
            </a:r>
            <a:r>
              <a:rPr lang="en-US" altLang="ja-JP" sz="1400" dirty="0" smtClean="0"/>
              <a:t>1,0,1</a:t>
            </a:r>
            <a:r>
              <a:rPr lang="ja-JP" altLang="en-US" sz="1400" dirty="0" smtClean="0"/>
              <a:t>」で表した「配点表」を用意しました。</a:t>
            </a:r>
            <a:r>
              <a:rPr kumimoji="1" lang="ja-JP" altLang="en-US" sz="1400" dirty="0" smtClean="0"/>
              <a:t>たとえば、所作記憶主導型の回答者が </a:t>
            </a:r>
            <a:r>
              <a:rPr kumimoji="1" lang="en-US" altLang="ja-JP" sz="1400" dirty="0" smtClean="0"/>
              <a:t>Q04 </a:t>
            </a:r>
            <a:r>
              <a:rPr kumimoji="1" lang="ja-JP" altLang="en-US" sz="1400" dirty="0" smtClean="0"/>
              <a:t>にチェックを入れる確率が小さいと想定しました。</a:t>
            </a:r>
            <a:r>
              <a:rPr kumimoji="1" lang="en-US" altLang="ja-JP" sz="1400" dirty="0" smtClean="0"/>
              <a:t> </a:t>
            </a:r>
            <a:endParaRPr kumimoji="1" lang="ja-JP" altLang="en-US" sz="14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060848"/>
            <a:ext cx="7920880" cy="3768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テキスト ボックス 3"/>
          <p:cNvSpPr txBox="1"/>
          <p:nvPr/>
        </p:nvSpPr>
        <p:spPr>
          <a:xfrm>
            <a:off x="755576" y="5863510"/>
            <a:ext cx="4896544" cy="369332"/>
          </a:xfrm>
          <a:prstGeom prst="rect">
            <a:avLst/>
          </a:prstGeom>
          <a:noFill/>
        </p:spPr>
        <p:txBody>
          <a:bodyPr wrap="square" rtlCol="0">
            <a:spAutoFit/>
          </a:bodyPr>
          <a:lstStyle/>
          <a:p>
            <a:r>
              <a:rPr kumimoji="1" lang="ja-JP" altLang="en-US" dirty="0" smtClean="0"/>
              <a:t>（以下省略）</a:t>
            </a:r>
            <a:endParaRPr kumimoji="1" lang="ja-JP" altLang="en-US" dirty="0"/>
          </a:p>
        </p:txBody>
      </p:sp>
    </p:spTree>
    <p:extLst>
      <p:ext uri="{BB962C8B-B14F-4D97-AF65-F5344CB8AC3E}">
        <p14:creationId xmlns:p14="http://schemas.microsoft.com/office/powerpoint/2010/main" val="1400960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06090"/>
          </a:xfrm>
        </p:spPr>
        <p:txBody>
          <a:bodyPr>
            <a:normAutofit fontScale="90000"/>
          </a:bodyPr>
          <a:lstStyle/>
          <a:p>
            <a:r>
              <a:rPr kumimoji="1" lang="ja-JP" altLang="en-US" dirty="0" smtClean="0"/>
              <a:t>ベイズ公式</a:t>
            </a:r>
            <a:endParaRPr kumimoji="1" lang="ja-JP" altLang="en-US" dirty="0"/>
          </a:p>
        </p:txBody>
      </p:sp>
      <mc:AlternateContent xmlns:mc="http://schemas.openxmlformats.org/markup-compatibility/2006" xmlns:a14="http://schemas.microsoft.com/office/drawing/2010/main">
        <mc:Choice Requires="a14">
          <p:sp>
            <p:nvSpPr>
              <p:cNvPr id="3" name="テキスト ボックス 2"/>
              <p:cNvSpPr txBox="1"/>
              <p:nvPr/>
            </p:nvSpPr>
            <p:spPr>
              <a:xfrm>
                <a:off x="539552" y="1119188"/>
                <a:ext cx="8208912" cy="5626220"/>
              </a:xfrm>
              <a:prstGeom prst="rect">
                <a:avLst/>
              </a:prstGeom>
              <a:noFill/>
            </p:spPr>
            <p:txBody>
              <a:bodyPr wrap="square" rtlCol="0">
                <a:spAutoFit/>
              </a:bodyPr>
              <a:lstStyle/>
              <a:p>
                <a:r>
                  <a:rPr lang="ja-JP" altLang="en-US" dirty="0" smtClean="0"/>
                  <a:t>回答者が回答性向 </a:t>
                </a:r>
                <a:r>
                  <a:rPr lang="en-US" altLang="ja-JP" dirty="0" smtClean="0"/>
                  <a:t>A </a:t>
                </a:r>
                <a:r>
                  <a:rPr lang="ja-JP" altLang="en-US" dirty="0" smtClean="0"/>
                  <a:t>の持ち主である事前確率</a:t>
                </a:r>
                <a:r>
                  <a:rPr lang="en-US" altLang="ja-JP" dirty="0" smtClean="0"/>
                  <a:t>, </a:t>
                </a:r>
                <a14:m>
                  <m:oMath xmlns:m="http://schemas.openxmlformats.org/officeDocument/2006/math">
                    <m:r>
                      <a:rPr lang="en-US" altLang="ja-JP" i="1">
                        <a:latin typeface="Cambria Math"/>
                      </a:rPr>
                      <m:t>𝑃</m:t>
                    </m:r>
                    <m:d>
                      <m:dPr>
                        <m:ctrlPr>
                          <a:rPr lang="en-US" altLang="ja-JP" i="1">
                            <a:latin typeface="Cambria Math"/>
                          </a:rPr>
                        </m:ctrlPr>
                      </m:dPr>
                      <m:e>
                        <m:r>
                          <a:rPr lang="en-US" altLang="ja-JP" i="1">
                            <a:latin typeface="Cambria Math"/>
                          </a:rPr>
                          <m:t>𝐴</m:t>
                        </m:r>
                      </m:e>
                    </m:d>
                  </m:oMath>
                </a14:m>
                <a:r>
                  <a:rPr lang="ja-JP" altLang="en-US" dirty="0"/>
                  <a:t> がデータ</a:t>
                </a:r>
                <a14:m>
                  <m:oMath xmlns:m="http://schemas.openxmlformats.org/officeDocument/2006/math">
                    <m:r>
                      <a:rPr lang="en-US" altLang="ja-JP">
                        <a:latin typeface="Cambria Math"/>
                      </a:rPr>
                      <m:t> </m:t>
                    </m:r>
                    <m:r>
                      <a:rPr lang="en-US" altLang="ja-JP" i="1">
                        <a:latin typeface="Cambria Math"/>
                      </a:rPr>
                      <m:t>𝑎</m:t>
                    </m:r>
                  </m:oMath>
                </a14:m>
                <a:r>
                  <a:rPr lang="en-US" altLang="ja-JP" dirty="0"/>
                  <a:t> </a:t>
                </a:r>
                <a:r>
                  <a:rPr lang="ja-JP" altLang="en-US" dirty="0"/>
                  <a:t>によって</a:t>
                </a:r>
                <a:r>
                  <a:rPr lang="ja-JP" altLang="en-US" dirty="0" smtClean="0"/>
                  <a:t>事後確率 </a:t>
                </a:r>
                <a14:m>
                  <m:oMath xmlns:m="http://schemas.openxmlformats.org/officeDocument/2006/math">
                    <m:r>
                      <a:rPr lang="en-US" altLang="ja-JP" i="1">
                        <a:latin typeface="Cambria Math"/>
                      </a:rPr>
                      <m:t>𝑃</m:t>
                    </m:r>
                    <m:d>
                      <m:dPr>
                        <m:ctrlPr>
                          <a:rPr lang="en-US" altLang="ja-JP" i="1">
                            <a:latin typeface="Cambria Math"/>
                          </a:rPr>
                        </m:ctrlPr>
                      </m:dPr>
                      <m:e>
                        <m:r>
                          <a:rPr lang="en-US" altLang="ja-JP" i="1">
                            <a:latin typeface="Cambria Math"/>
                          </a:rPr>
                          <m:t>𝐴</m:t>
                        </m:r>
                      </m:e>
                      <m:e>
                        <m:r>
                          <a:rPr lang="en-US" altLang="ja-JP" i="1">
                            <a:latin typeface="Cambria Math"/>
                          </a:rPr>
                          <m:t>𝑎</m:t>
                        </m:r>
                      </m:e>
                    </m:d>
                  </m:oMath>
                </a14:m>
                <a:r>
                  <a:rPr lang="en-US" altLang="ja-JP" dirty="0"/>
                  <a:t> </a:t>
                </a:r>
                <a:r>
                  <a:rPr lang="ja-JP" altLang="en-US" dirty="0"/>
                  <a:t>に</a:t>
                </a:r>
                <a:r>
                  <a:rPr lang="ja-JP" altLang="en-US" dirty="0" smtClean="0"/>
                  <a:t>変る計算は以下の通りです。</a:t>
                </a:r>
                <a:endParaRPr lang="en-US" altLang="ja-JP" dirty="0"/>
              </a:p>
              <a:p>
                <a:endParaRPr lang="en-US" altLang="ja-JP" dirty="0"/>
              </a:p>
              <a:p>
                <a:endParaRPr lang="en-US" altLang="ja-JP" dirty="0"/>
              </a:p>
              <a:p>
                <a:pPr/>
                <a14:m>
                  <m:oMathPara xmlns:m="http://schemas.openxmlformats.org/officeDocument/2006/math">
                    <m:oMathParaPr>
                      <m:jc m:val="centerGroup"/>
                    </m:oMathParaPr>
                    <m:oMath xmlns:m="http://schemas.openxmlformats.org/officeDocument/2006/math">
                      <m:r>
                        <a:rPr lang="en-US" altLang="ja-JP" i="1">
                          <a:latin typeface="Cambria Math"/>
                        </a:rPr>
                        <m:t>𝑃</m:t>
                      </m:r>
                      <m:d>
                        <m:dPr>
                          <m:ctrlPr>
                            <a:rPr lang="en-US" altLang="ja-JP" i="1">
                              <a:latin typeface="Cambria Math"/>
                            </a:rPr>
                          </m:ctrlPr>
                        </m:dPr>
                        <m:e>
                          <m:r>
                            <a:rPr lang="en-US" altLang="ja-JP" i="1">
                              <a:latin typeface="Cambria Math"/>
                            </a:rPr>
                            <m:t>𝐴</m:t>
                          </m:r>
                        </m:e>
                        <m:e>
                          <m:r>
                            <a:rPr lang="en-US" altLang="ja-JP" i="1">
                              <a:latin typeface="Cambria Math"/>
                            </a:rPr>
                            <m:t>𝑎</m:t>
                          </m:r>
                        </m:e>
                      </m:d>
                      <m:r>
                        <a:rPr lang="en-US" altLang="ja-JP" i="1">
                          <a:latin typeface="Cambria Math"/>
                        </a:rPr>
                        <m:t>=</m:t>
                      </m:r>
                      <m:f>
                        <m:fPr>
                          <m:ctrlPr>
                            <a:rPr lang="en-US" altLang="ja-JP" i="1">
                              <a:latin typeface="Cambria Math"/>
                            </a:rPr>
                          </m:ctrlPr>
                        </m:fPr>
                        <m:num>
                          <m:r>
                            <a:rPr lang="en-US" altLang="ja-JP" i="1">
                              <a:latin typeface="Cambria Math"/>
                            </a:rPr>
                            <m:t>𝑃</m:t>
                          </m:r>
                          <m:d>
                            <m:dPr>
                              <m:ctrlPr>
                                <a:rPr lang="en-US" altLang="ja-JP" i="1">
                                  <a:latin typeface="Cambria Math"/>
                                </a:rPr>
                              </m:ctrlPr>
                            </m:dPr>
                            <m:e>
                              <m:r>
                                <a:rPr lang="en-US" altLang="ja-JP" i="1">
                                  <a:latin typeface="Cambria Math"/>
                                </a:rPr>
                                <m:t>𝐴𝑎</m:t>
                              </m:r>
                            </m:e>
                          </m:d>
                        </m:num>
                        <m:den>
                          <m:r>
                            <a:rPr lang="en-US" altLang="ja-JP" i="1">
                              <a:latin typeface="Cambria Math"/>
                            </a:rPr>
                            <m:t>𝑃</m:t>
                          </m:r>
                          <m:d>
                            <m:dPr>
                              <m:ctrlPr>
                                <a:rPr lang="en-US" altLang="ja-JP" i="1">
                                  <a:latin typeface="Cambria Math"/>
                                </a:rPr>
                              </m:ctrlPr>
                            </m:dPr>
                            <m:e>
                              <m:r>
                                <a:rPr lang="en-US" altLang="ja-JP" i="1">
                                  <a:latin typeface="Cambria Math"/>
                                </a:rPr>
                                <m:t>𝑎</m:t>
                              </m:r>
                            </m:e>
                          </m:d>
                        </m:den>
                      </m:f>
                      <m:r>
                        <a:rPr lang="en-US" altLang="ja-JP" i="1">
                          <a:latin typeface="Cambria Math"/>
                        </a:rPr>
                        <m:t>=</m:t>
                      </m:r>
                      <m:f>
                        <m:fPr>
                          <m:ctrlPr>
                            <a:rPr lang="en-US" altLang="ja-JP" i="1">
                              <a:latin typeface="Cambria Math"/>
                            </a:rPr>
                          </m:ctrlPr>
                        </m:fPr>
                        <m:num>
                          <m:r>
                            <a:rPr lang="en-US" altLang="ja-JP" i="1">
                              <a:latin typeface="Cambria Math"/>
                            </a:rPr>
                            <m:t>𝑃</m:t>
                          </m:r>
                          <m:d>
                            <m:dPr>
                              <m:ctrlPr>
                                <a:rPr lang="en-US" altLang="ja-JP" i="1">
                                  <a:latin typeface="Cambria Math"/>
                                </a:rPr>
                              </m:ctrlPr>
                            </m:dPr>
                            <m:e>
                              <m:r>
                                <a:rPr lang="en-US" altLang="ja-JP" i="1">
                                  <a:latin typeface="Cambria Math"/>
                                </a:rPr>
                                <m:t>𝐴𝑎</m:t>
                              </m:r>
                            </m:e>
                          </m:d>
                        </m:num>
                        <m:den>
                          <m:r>
                            <a:rPr lang="en-US" altLang="ja-JP" i="1">
                              <a:latin typeface="Cambria Math"/>
                            </a:rPr>
                            <m:t>𝑃</m:t>
                          </m:r>
                          <m:d>
                            <m:dPr>
                              <m:ctrlPr>
                                <a:rPr lang="en-US" altLang="ja-JP" i="1">
                                  <a:latin typeface="Cambria Math"/>
                                </a:rPr>
                              </m:ctrlPr>
                            </m:dPr>
                            <m:e>
                              <m:r>
                                <a:rPr lang="en-US" altLang="ja-JP" i="1">
                                  <a:latin typeface="Cambria Math"/>
                                </a:rPr>
                                <m:t>𝐴𝑎</m:t>
                              </m:r>
                            </m:e>
                          </m:d>
                          <m:r>
                            <a:rPr lang="en-US" altLang="ja-JP" i="1">
                              <a:latin typeface="Cambria Math"/>
                            </a:rPr>
                            <m:t>+</m:t>
                          </m:r>
                          <m:r>
                            <a:rPr lang="en-US" altLang="ja-JP" i="1">
                              <a:latin typeface="Cambria Math"/>
                            </a:rPr>
                            <m:t>𝑃</m:t>
                          </m:r>
                          <m:d>
                            <m:dPr>
                              <m:ctrlPr>
                                <a:rPr lang="en-US" altLang="ja-JP" i="1">
                                  <a:latin typeface="Cambria Math"/>
                                </a:rPr>
                              </m:ctrlPr>
                            </m:dPr>
                            <m:e>
                              <m:r>
                                <a:rPr lang="en-US" altLang="ja-JP" i="1">
                                  <a:latin typeface="Cambria Math"/>
                                </a:rPr>
                                <m:t>𝐵𝑎</m:t>
                              </m:r>
                            </m:e>
                          </m:d>
                          <m:r>
                            <a:rPr lang="en-US" altLang="ja-JP" b="0" i="1" smtClean="0">
                              <a:latin typeface="Cambria Math"/>
                            </a:rPr>
                            <m:t>+</m:t>
                          </m:r>
                          <m:r>
                            <a:rPr lang="en-US" altLang="ja-JP" b="0" i="1" smtClean="0">
                              <a:latin typeface="Cambria Math"/>
                            </a:rPr>
                            <m:t>𝑃</m:t>
                          </m:r>
                          <m:r>
                            <a:rPr lang="en-US" altLang="ja-JP" b="0" i="1" smtClean="0">
                              <a:latin typeface="Cambria Math"/>
                            </a:rPr>
                            <m:t>(</m:t>
                          </m:r>
                          <m:r>
                            <a:rPr lang="en-US" altLang="ja-JP" b="0" i="1" smtClean="0">
                              <a:latin typeface="Cambria Math"/>
                            </a:rPr>
                            <m:t>𝐶𝑎</m:t>
                          </m:r>
                          <m:r>
                            <a:rPr lang="en-US" altLang="ja-JP" b="0" i="1" smtClean="0">
                              <a:latin typeface="Cambria Math"/>
                            </a:rPr>
                            <m:t>)</m:t>
                          </m:r>
                        </m:den>
                      </m:f>
                      <m:r>
                        <a:rPr lang="en-US" altLang="ja-JP" i="1">
                          <a:latin typeface="Cambria Math"/>
                        </a:rPr>
                        <m:t>=</m:t>
                      </m:r>
                      <m:f>
                        <m:fPr>
                          <m:ctrlPr>
                            <a:rPr lang="en-US" altLang="ja-JP" i="1">
                              <a:latin typeface="Cambria Math"/>
                            </a:rPr>
                          </m:ctrlPr>
                        </m:fPr>
                        <m:num>
                          <m:r>
                            <a:rPr lang="en-US" altLang="ja-JP" i="1">
                              <a:latin typeface="Cambria Math"/>
                            </a:rPr>
                            <m:t>𝑃</m:t>
                          </m:r>
                          <m:d>
                            <m:dPr>
                              <m:ctrlPr>
                                <a:rPr lang="en-US" altLang="ja-JP" i="1">
                                  <a:latin typeface="Cambria Math"/>
                                </a:rPr>
                              </m:ctrlPr>
                            </m:dPr>
                            <m:e>
                              <m:r>
                                <a:rPr lang="en-US" altLang="ja-JP" i="1">
                                  <a:latin typeface="Cambria Math"/>
                                </a:rPr>
                                <m:t>𝑎</m:t>
                              </m:r>
                            </m:e>
                            <m:e>
                              <m:r>
                                <a:rPr lang="en-US" altLang="ja-JP" i="1">
                                  <a:latin typeface="Cambria Math"/>
                                </a:rPr>
                                <m:t>𝐴</m:t>
                              </m:r>
                            </m:e>
                          </m:d>
                          <m:r>
                            <a:rPr lang="en-US" altLang="ja-JP" i="1">
                              <a:latin typeface="Cambria Math"/>
                              <a:ea typeface="Cambria Math"/>
                            </a:rPr>
                            <m:t>×</m:t>
                          </m:r>
                          <m:r>
                            <a:rPr lang="en-US" altLang="ja-JP" i="1">
                              <a:latin typeface="Cambria Math"/>
                            </a:rPr>
                            <m:t>𝑃</m:t>
                          </m:r>
                          <m:d>
                            <m:dPr>
                              <m:ctrlPr>
                                <a:rPr lang="en-US" altLang="ja-JP" i="1">
                                  <a:latin typeface="Cambria Math"/>
                                </a:rPr>
                              </m:ctrlPr>
                            </m:dPr>
                            <m:e>
                              <m:r>
                                <a:rPr lang="en-US" altLang="ja-JP" i="1">
                                  <a:latin typeface="Cambria Math"/>
                                </a:rPr>
                                <m:t>𝐴</m:t>
                              </m:r>
                            </m:e>
                          </m:d>
                        </m:num>
                        <m:den>
                          <m:r>
                            <a:rPr lang="en-US" altLang="ja-JP" i="1">
                              <a:latin typeface="Cambria Math"/>
                            </a:rPr>
                            <m:t>𝑃</m:t>
                          </m:r>
                          <m:d>
                            <m:dPr>
                              <m:ctrlPr>
                                <a:rPr lang="en-US" altLang="ja-JP" i="1">
                                  <a:latin typeface="Cambria Math"/>
                                </a:rPr>
                              </m:ctrlPr>
                            </m:dPr>
                            <m:e>
                              <m:r>
                                <a:rPr lang="en-US" altLang="ja-JP" i="1">
                                  <a:latin typeface="Cambria Math"/>
                                </a:rPr>
                                <m:t>𝑎</m:t>
                              </m:r>
                            </m:e>
                            <m:e>
                              <m:r>
                                <a:rPr lang="en-US" altLang="ja-JP" i="1">
                                  <a:latin typeface="Cambria Math"/>
                                </a:rPr>
                                <m:t>𝐴</m:t>
                              </m:r>
                            </m:e>
                          </m:d>
                          <m:r>
                            <a:rPr lang="en-US" altLang="ja-JP" i="1">
                              <a:latin typeface="Cambria Math"/>
                              <a:ea typeface="Cambria Math"/>
                            </a:rPr>
                            <m:t>×</m:t>
                          </m:r>
                          <m:r>
                            <a:rPr lang="en-US" altLang="ja-JP" i="1">
                              <a:latin typeface="Cambria Math"/>
                            </a:rPr>
                            <m:t>𝑃</m:t>
                          </m:r>
                          <m:d>
                            <m:dPr>
                              <m:ctrlPr>
                                <a:rPr lang="en-US" altLang="ja-JP" i="1">
                                  <a:latin typeface="Cambria Math"/>
                                </a:rPr>
                              </m:ctrlPr>
                            </m:dPr>
                            <m:e>
                              <m:r>
                                <a:rPr lang="en-US" altLang="ja-JP" i="1">
                                  <a:latin typeface="Cambria Math"/>
                                </a:rPr>
                                <m:t>𝐴</m:t>
                              </m:r>
                            </m:e>
                          </m:d>
                          <m:r>
                            <a:rPr lang="en-US" altLang="ja-JP" i="1">
                              <a:latin typeface="Cambria Math"/>
                            </a:rPr>
                            <m:t>+</m:t>
                          </m:r>
                          <m:r>
                            <a:rPr lang="en-US" altLang="ja-JP" i="1">
                              <a:latin typeface="Cambria Math"/>
                            </a:rPr>
                            <m:t>𝑃</m:t>
                          </m:r>
                          <m:d>
                            <m:dPr>
                              <m:ctrlPr>
                                <a:rPr lang="en-US" altLang="ja-JP" i="1">
                                  <a:latin typeface="Cambria Math"/>
                                </a:rPr>
                              </m:ctrlPr>
                            </m:dPr>
                            <m:e>
                              <m:r>
                                <a:rPr lang="en-US" altLang="ja-JP" i="1">
                                  <a:latin typeface="Cambria Math"/>
                                </a:rPr>
                                <m:t>𝑎</m:t>
                              </m:r>
                            </m:e>
                            <m:e>
                              <m:r>
                                <a:rPr lang="en-US" altLang="ja-JP" i="1">
                                  <a:latin typeface="Cambria Math"/>
                                </a:rPr>
                                <m:t>𝐵</m:t>
                              </m:r>
                            </m:e>
                          </m:d>
                          <m:r>
                            <a:rPr lang="en-US" altLang="ja-JP" i="1">
                              <a:latin typeface="Cambria Math"/>
                              <a:ea typeface="Cambria Math"/>
                            </a:rPr>
                            <m:t>×</m:t>
                          </m:r>
                          <m:r>
                            <a:rPr lang="en-US" altLang="ja-JP" i="1">
                              <a:latin typeface="Cambria Math"/>
                            </a:rPr>
                            <m:t>𝑃</m:t>
                          </m:r>
                          <m:d>
                            <m:dPr>
                              <m:ctrlPr>
                                <a:rPr lang="en-US" altLang="ja-JP" i="1">
                                  <a:latin typeface="Cambria Math"/>
                                </a:rPr>
                              </m:ctrlPr>
                            </m:dPr>
                            <m:e>
                              <m:r>
                                <a:rPr lang="en-US" altLang="ja-JP" i="1">
                                  <a:latin typeface="Cambria Math"/>
                                </a:rPr>
                                <m:t>𝐵</m:t>
                              </m:r>
                            </m:e>
                          </m:d>
                          <m:r>
                            <a:rPr lang="en-US" altLang="ja-JP" b="0" i="1" smtClean="0">
                              <a:latin typeface="Cambria Math"/>
                            </a:rPr>
                            <m:t>+</m:t>
                          </m:r>
                          <m:r>
                            <a:rPr lang="en-US" altLang="ja-JP" i="1">
                              <a:latin typeface="Cambria Math"/>
                            </a:rPr>
                            <m:t>𝑃</m:t>
                          </m:r>
                          <m:d>
                            <m:dPr>
                              <m:ctrlPr>
                                <a:rPr lang="en-US" altLang="ja-JP" i="1">
                                  <a:latin typeface="Cambria Math"/>
                                </a:rPr>
                              </m:ctrlPr>
                            </m:dPr>
                            <m:e>
                              <m:r>
                                <a:rPr lang="en-US" altLang="ja-JP" i="1">
                                  <a:latin typeface="Cambria Math"/>
                                </a:rPr>
                                <m:t>𝑎</m:t>
                              </m:r>
                            </m:e>
                            <m:e>
                              <m:r>
                                <a:rPr lang="en-US" altLang="ja-JP" b="0" i="1" smtClean="0">
                                  <a:latin typeface="Cambria Math"/>
                                </a:rPr>
                                <m:t>𝐶</m:t>
                              </m:r>
                            </m:e>
                          </m:d>
                          <m:r>
                            <a:rPr lang="en-US" altLang="ja-JP" i="1">
                              <a:latin typeface="Cambria Math"/>
                              <a:ea typeface="Cambria Math"/>
                            </a:rPr>
                            <m:t>×</m:t>
                          </m:r>
                          <m:r>
                            <a:rPr lang="en-US" altLang="ja-JP" i="1">
                              <a:latin typeface="Cambria Math"/>
                            </a:rPr>
                            <m:t>𝑃</m:t>
                          </m:r>
                          <m:d>
                            <m:dPr>
                              <m:ctrlPr>
                                <a:rPr lang="en-US" altLang="ja-JP" i="1">
                                  <a:latin typeface="Cambria Math"/>
                                </a:rPr>
                              </m:ctrlPr>
                            </m:dPr>
                            <m:e>
                              <m:r>
                                <a:rPr lang="en-US" altLang="ja-JP" b="0" i="1" smtClean="0">
                                  <a:latin typeface="Cambria Math"/>
                                </a:rPr>
                                <m:t>𝐶</m:t>
                              </m:r>
                            </m:e>
                          </m:d>
                        </m:den>
                      </m:f>
                    </m:oMath>
                  </m:oMathPara>
                </a14:m>
                <a:endParaRPr lang="en-US" altLang="ja-JP" dirty="0" smtClean="0"/>
              </a:p>
              <a:p>
                <a:endParaRPr lang="en-US" altLang="ja-JP" dirty="0"/>
              </a:p>
              <a:p>
                <a14:m>
                  <m:oMath xmlns:m="http://schemas.openxmlformats.org/officeDocument/2006/math">
                    <m:r>
                      <a:rPr lang="en-US" altLang="ja-JP" i="1">
                        <a:latin typeface="Cambria Math"/>
                      </a:rPr>
                      <m:t>𝑃</m:t>
                    </m:r>
                    <m:d>
                      <m:dPr>
                        <m:ctrlPr>
                          <a:rPr lang="en-US" altLang="ja-JP" i="1">
                            <a:latin typeface="Cambria Math"/>
                          </a:rPr>
                        </m:ctrlPr>
                      </m:dPr>
                      <m:e>
                        <m:r>
                          <a:rPr lang="en-US" altLang="ja-JP" i="1">
                            <a:latin typeface="Cambria Math"/>
                          </a:rPr>
                          <m:t>𝑎</m:t>
                        </m:r>
                      </m:e>
                      <m:e>
                        <m:r>
                          <a:rPr lang="en-US" altLang="ja-JP" i="1">
                            <a:latin typeface="Cambria Math"/>
                          </a:rPr>
                          <m:t>𝐴</m:t>
                        </m:r>
                      </m:e>
                    </m:d>
                  </m:oMath>
                </a14:m>
                <a:r>
                  <a:rPr lang="ja-JP" altLang="en-US" dirty="0" smtClean="0"/>
                  <a:t>　の情報を並べたのが「配点表」です。配点表の数値を </a:t>
                </a:r>
                <a14:m>
                  <m:oMath xmlns:m="http://schemas.openxmlformats.org/officeDocument/2006/math">
                    <m:r>
                      <m:rPr>
                        <m:sty m:val="p"/>
                      </m:rPr>
                      <a:rPr lang="en-US" altLang="ja-JP" b="0" i="0" smtClean="0">
                        <a:latin typeface="Cambria Math"/>
                      </a:rPr>
                      <m:t>D</m:t>
                    </m:r>
                    <m:d>
                      <m:dPr>
                        <m:ctrlPr>
                          <a:rPr lang="en-US" altLang="ja-JP" i="1">
                            <a:latin typeface="Cambria Math"/>
                          </a:rPr>
                        </m:ctrlPr>
                      </m:dPr>
                      <m:e>
                        <m:r>
                          <a:rPr lang="en-US" altLang="ja-JP" i="1">
                            <a:latin typeface="Cambria Math"/>
                          </a:rPr>
                          <m:t>𝑎</m:t>
                        </m:r>
                      </m:e>
                      <m:e>
                        <m:r>
                          <a:rPr lang="en-US" altLang="ja-JP" i="1">
                            <a:latin typeface="Cambria Math"/>
                          </a:rPr>
                          <m:t>𝐴</m:t>
                        </m:r>
                      </m:e>
                    </m:d>
                  </m:oMath>
                </a14:m>
                <a:r>
                  <a:rPr lang="en-US" altLang="ja-JP" dirty="0" smtClean="0"/>
                  <a:t> </a:t>
                </a:r>
                <a:r>
                  <a:rPr lang="ja-JP" altLang="en-US" dirty="0" err="1"/>
                  <a:t>として</a:t>
                </a:r>
                <a:endParaRPr lang="en-US" altLang="ja-JP" dirty="0" smtClean="0"/>
              </a:p>
              <a:p>
                <a:endParaRPr lang="en-US" altLang="ja-JP" dirty="0" smtClean="0"/>
              </a:p>
              <a:p>
                <a:pPr/>
                <a14:m>
                  <m:oMathPara xmlns:m="http://schemas.openxmlformats.org/officeDocument/2006/math">
                    <m:oMathParaPr>
                      <m:jc m:val="centerGroup"/>
                    </m:oMathParaPr>
                    <m:oMath xmlns:m="http://schemas.openxmlformats.org/officeDocument/2006/math">
                      <m:r>
                        <a:rPr lang="en-US" altLang="ja-JP" i="1">
                          <a:latin typeface="Cambria Math"/>
                        </a:rPr>
                        <m:t>𝑃</m:t>
                      </m:r>
                      <m:d>
                        <m:dPr>
                          <m:ctrlPr>
                            <a:rPr lang="en-US" altLang="ja-JP" i="1">
                              <a:latin typeface="Cambria Math"/>
                            </a:rPr>
                          </m:ctrlPr>
                        </m:dPr>
                        <m:e>
                          <m:r>
                            <a:rPr lang="en-US" altLang="ja-JP" b="0" i="1" smtClean="0">
                              <a:latin typeface="Cambria Math"/>
                            </a:rPr>
                            <m:t>𝑎</m:t>
                          </m:r>
                        </m:e>
                        <m:e>
                          <m:r>
                            <a:rPr lang="en-US" altLang="ja-JP" b="0" i="1" smtClean="0">
                              <a:latin typeface="Cambria Math"/>
                            </a:rPr>
                            <m:t>𝐴</m:t>
                          </m:r>
                        </m:e>
                      </m:d>
                      <m:r>
                        <a:rPr lang="en-US" altLang="ja-JP" b="0" i="1" smtClean="0">
                          <a:latin typeface="Cambria Math"/>
                        </a:rPr>
                        <m:t>=</m:t>
                      </m:r>
                      <m:r>
                        <a:rPr lang="en-US" altLang="ja-JP" i="1">
                          <a:latin typeface="Cambria Math"/>
                        </a:rPr>
                        <m:t>0.</m:t>
                      </m:r>
                      <m:r>
                        <a:rPr lang="en-US" altLang="ja-JP">
                          <a:latin typeface="Cambria Math"/>
                        </a:rPr>
                        <m:t>2</m:t>
                      </m:r>
                      <m:r>
                        <a:rPr lang="en-US" altLang="ja-JP" i="1" smtClean="0">
                          <a:latin typeface="Cambria Math"/>
                          <a:ea typeface="Cambria Math"/>
                        </a:rPr>
                        <m:t>×</m:t>
                      </m:r>
                      <m:r>
                        <m:rPr>
                          <m:sty m:val="p"/>
                        </m:rPr>
                        <a:rPr lang="en-US" altLang="ja-JP">
                          <a:latin typeface="Cambria Math"/>
                        </a:rPr>
                        <m:t>D</m:t>
                      </m:r>
                      <m:d>
                        <m:dPr>
                          <m:ctrlPr>
                            <a:rPr lang="en-US" altLang="ja-JP" i="1">
                              <a:latin typeface="Cambria Math"/>
                            </a:rPr>
                          </m:ctrlPr>
                        </m:dPr>
                        <m:e>
                          <m:r>
                            <a:rPr lang="en-US" altLang="ja-JP" i="1">
                              <a:latin typeface="Cambria Math"/>
                            </a:rPr>
                            <m:t>𝑎</m:t>
                          </m:r>
                        </m:e>
                        <m:e>
                          <m:r>
                            <a:rPr lang="en-US" altLang="ja-JP" i="1">
                              <a:latin typeface="Cambria Math"/>
                            </a:rPr>
                            <m:t>𝐴</m:t>
                          </m:r>
                        </m:e>
                      </m:d>
                      <m:r>
                        <a:rPr lang="en-US" altLang="ja-JP" b="0" i="1" smtClean="0">
                          <a:latin typeface="Cambria Math"/>
                        </a:rPr>
                        <m:t>+0.5</m:t>
                      </m:r>
                    </m:oMath>
                  </m:oMathPara>
                </a14:m>
                <a:endParaRPr lang="en-US" altLang="ja-JP" b="0" dirty="0" smtClean="0"/>
              </a:p>
              <a:p>
                <a:r>
                  <a:rPr lang="ja-JP" altLang="en-US" dirty="0" smtClean="0"/>
                  <a:t>で条件付き確率を与えました。</a:t>
                </a:r>
                <a:endParaRPr lang="en-US" altLang="ja-JP" dirty="0" smtClean="0"/>
              </a:p>
              <a:p>
                <a:r>
                  <a:rPr lang="ja-JP" altLang="en-US" dirty="0"/>
                  <a:t>　</a:t>
                </a:r>
                <a:r>
                  <a:rPr lang="ja-JP" altLang="en-US" dirty="0" smtClean="0"/>
                  <a:t>　回答票の各項目への回答が互いに独立と仮定すれば回答票からただちに回答者の回答性向が計算できます。</a:t>
                </a:r>
                <a:endParaRPr lang="en-US" altLang="ja-JP" dirty="0" smtClean="0"/>
              </a:p>
              <a:p>
                <a:r>
                  <a:rPr lang="ja-JP" altLang="en-US" dirty="0"/>
                  <a:t>　</a:t>
                </a:r>
                <a:r>
                  <a:rPr lang="ja-JP" altLang="en-US" dirty="0" smtClean="0"/>
                  <a:t>　「仕事」の内容や仕事が為された状況などの「客観的」データとこの回答性向の関係を見るとなにか見えてくる可能性があります。さまざまな「仕事」を含むデータが集まれば回答者の個性のようなものが見えるかもしれません。</a:t>
                </a:r>
                <a:endParaRPr lang="en-US" altLang="ja-JP" dirty="0" smtClean="0"/>
              </a:p>
              <a:p>
                <a:r>
                  <a:rPr lang="ja-JP" altLang="en-US" dirty="0"/>
                  <a:t>　</a:t>
                </a:r>
                <a:endParaRPr lang="en-US" altLang="ja-JP" dirty="0" smtClean="0"/>
              </a:p>
              <a:p>
                <a:endParaRPr lang="en-US" altLang="ja-JP" sz="1400" dirty="0"/>
              </a:p>
            </p:txBody>
          </p:sp>
        </mc:Choice>
        <mc:Fallback xmlns="">
          <p:sp>
            <p:nvSpPr>
              <p:cNvPr id="3" name="テキスト ボックス 2"/>
              <p:cNvSpPr txBox="1">
                <a:spLocks noRot="1" noChangeAspect="1" noMove="1" noResize="1" noEditPoints="1" noAdjustHandles="1" noChangeArrowheads="1" noChangeShapeType="1" noTextEdit="1"/>
              </p:cNvSpPr>
              <p:nvPr/>
            </p:nvSpPr>
            <p:spPr>
              <a:xfrm>
                <a:off x="539552" y="1119188"/>
                <a:ext cx="8208912" cy="5626220"/>
              </a:xfrm>
              <a:prstGeom prst="rect">
                <a:avLst/>
              </a:prstGeom>
              <a:blipFill rotWithShape="1">
                <a:blip r:embed="rId2"/>
                <a:stretch>
                  <a:fillRect l="-669" t="-867" r="-59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060914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62074"/>
          </a:xfrm>
        </p:spPr>
        <p:txBody>
          <a:bodyPr>
            <a:normAutofit/>
          </a:bodyPr>
          <a:lstStyle/>
          <a:p>
            <a:r>
              <a:rPr kumimoji="1" lang="ja-JP" altLang="en-US" sz="2800" dirty="0" smtClean="0"/>
              <a:t>所作記憶主導型</a:t>
            </a:r>
            <a:endParaRPr kumimoji="1" lang="ja-JP" altLang="en-US" sz="2800" dirty="0"/>
          </a:p>
        </p:txBody>
      </p:sp>
      <p:sp>
        <p:nvSpPr>
          <p:cNvPr id="3" name="テキスト ボックス 2"/>
          <p:cNvSpPr txBox="1"/>
          <p:nvPr/>
        </p:nvSpPr>
        <p:spPr>
          <a:xfrm>
            <a:off x="251520" y="1231885"/>
            <a:ext cx="8640960" cy="1754326"/>
          </a:xfrm>
          <a:prstGeom prst="rect">
            <a:avLst/>
          </a:prstGeom>
          <a:noFill/>
        </p:spPr>
        <p:txBody>
          <a:bodyPr wrap="square" rtlCol="0">
            <a:spAutoFit/>
          </a:bodyPr>
          <a:lstStyle/>
          <a:p>
            <a:r>
              <a:rPr kumimoji="1" lang="ja-JP" altLang="en-US" dirty="0" smtClean="0"/>
              <a:t>体で覚えるタイプです。器用にこなすけれど、なにをどうやっているかうまく説明できない人がいます。「これをこうすればいいんだ」と言いながらやってみせるタイプです。</a:t>
            </a:r>
            <a:endParaRPr kumimoji="1" lang="en-US" altLang="ja-JP" dirty="0" smtClean="0"/>
          </a:p>
          <a:p>
            <a:endParaRPr lang="en-US" altLang="ja-JP" dirty="0"/>
          </a:p>
          <a:p>
            <a:r>
              <a:rPr lang="ja-JP" altLang="en-US" dirty="0" smtClean="0"/>
              <a:t>所作記憶主導型</a:t>
            </a:r>
            <a:r>
              <a:rPr lang="ja-JP" altLang="en-US" dirty="0"/>
              <a:t>と他の型の弁別は比較的易しいはずですが、情報処理が早い脳の持ち主の動作は実はそうではないのに</a:t>
            </a:r>
            <a:r>
              <a:rPr lang="ja-JP" altLang="en-US" dirty="0" smtClean="0"/>
              <a:t>所作記憶主導型</a:t>
            </a:r>
            <a:r>
              <a:rPr lang="ja-JP" altLang="en-US" dirty="0"/>
              <a:t>の外見を</a:t>
            </a:r>
            <a:r>
              <a:rPr lang="ja-JP" altLang="en-US" dirty="0" smtClean="0"/>
              <a:t>呈する場合が</a:t>
            </a:r>
            <a:r>
              <a:rPr lang="ja-JP" altLang="en-US" dirty="0"/>
              <a:t>あると思われます</a:t>
            </a:r>
            <a:endParaRPr kumimoji="1" lang="ja-JP" altLang="en-US" dirty="0"/>
          </a:p>
        </p:txBody>
      </p:sp>
    </p:spTree>
    <p:extLst>
      <p:ext uri="{BB962C8B-B14F-4D97-AF65-F5344CB8AC3E}">
        <p14:creationId xmlns:p14="http://schemas.microsoft.com/office/powerpoint/2010/main" val="3901259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62074"/>
          </a:xfrm>
        </p:spPr>
        <p:txBody>
          <a:bodyPr>
            <a:normAutofit/>
          </a:bodyPr>
          <a:lstStyle/>
          <a:p>
            <a:r>
              <a:rPr lang="ja-JP" altLang="en-US" sz="2800" dirty="0"/>
              <a:t>イメージ</a:t>
            </a:r>
            <a:r>
              <a:rPr kumimoji="1" lang="ja-JP" altLang="en-US" sz="2800" dirty="0" smtClean="0"/>
              <a:t>記憶主導型</a:t>
            </a:r>
            <a:endParaRPr kumimoji="1" lang="ja-JP" altLang="en-US" sz="2800" dirty="0"/>
          </a:p>
        </p:txBody>
      </p:sp>
      <p:sp>
        <p:nvSpPr>
          <p:cNvPr id="3" name="テキスト ボックス 2"/>
          <p:cNvSpPr txBox="1"/>
          <p:nvPr/>
        </p:nvSpPr>
        <p:spPr>
          <a:xfrm>
            <a:off x="364332" y="1124744"/>
            <a:ext cx="8352928" cy="1754326"/>
          </a:xfrm>
          <a:prstGeom prst="rect">
            <a:avLst/>
          </a:prstGeom>
          <a:noFill/>
        </p:spPr>
        <p:txBody>
          <a:bodyPr wrap="square" rtlCol="0">
            <a:spAutoFit/>
          </a:bodyPr>
          <a:lstStyle/>
          <a:p>
            <a:r>
              <a:rPr kumimoji="1" lang="ja-JP" altLang="en-US" dirty="0" smtClean="0"/>
              <a:t>イメージというのは、感覚記憶です。形のイメージとか、音のイメージ、匂いのイメージ、力のイメージなど。イメージは浮かぶけれどそれがうまく言語化できないことが多々あります。典型的なのは人名のど忘れです。顔つきや最近会ったときの会話などは思い出せるのに名前が出てこないなど。</a:t>
            </a:r>
            <a:endParaRPr kumimoji="1" lang="en-US" altLang="ja-JP" dirty="0" smtClean="0"/>
          </a:p>
          <a:p>
            <a:endParaRPr lang="en-US" altLang="ja-JP" dirty="0"/>
          </a:p>
          <a:p>
            <a:r>
              <a:rPr kumimoji="1" lang="ja-JP" altLang="en-US" dirty="0" smtClean="0"/>
              <a:t>イメージ主導型というのは目的イメージに導かれて行動するタイプです。</a:t>
            </a:r>
            <a:endParaRPr kumimoji="1" lang="ja-JP" altLang="en-US" dirty="0"/>
          </a:p>
        </p:txBody>
      </p:sp>
    </p:spTree>
    <p:extLst>
      <p:ext uri="{BB962C8B-B14F-4D97-AF65-F5344CB8AC3E}">
        <p14:creationId xmlns:p14="http://schemas.microsoft.com/office/powerpoint/2010/main" val="372723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46856" y="188640"/>
            <a:ext cx="8229600" cy="504056"/>
          </a:xfrm>
        </p:spPr>
        <p:txBody>
          <a:bodyPr>
            <a:noAutofit/>
          </a:bodyPr>
          <a:lstStyle/>
          <a:p>
            <a:r>
              <a:rPr lang="ja-JP" altLang="en-US" sz="2800" dirty="0" smtClean="0"/>
              <a:t>言語</a:t>
            </a:r>
            <a:r>
              <a:rPr kumimoji="1" lang="ja-JP" altLang="en-US" sz="2800" dirty="0" smtClean="0"/>
              <a:t>記憶主導型</a:t>
            </a:r>
            <a:endParaRPr kumimoji="1" lang="ja-JP" altLang="en-US" sz="2800" dirty="0"/>
          </a:p>
        </p:txBody>
      </p:sp>
      <p:sp>
        <p:nvSpPr>
          <p:cNvPr id="3" name="テキスト ボックス 2"/>
          <p:cNvSpPr txBox="1"/>
          <p:nvPr/>
        </p:nvSpPr>
        <p:spPr>
          <a:xfrm>
            <a:off x="395536" y="764704"/>
            <a:ext cx="8280920" cy="4524315"/>
          </a:xfrm>
          <a:prstGeom prst="rect">
            <a:avLst/>
          </a:prstGeom>
          <a:noFill/>
        </p:spPr>
        <p:txBody>
          <a:bodyPr wrap="square" rtlCol="0">
            <a:spAutoFit/>
          </a:bodyPr>
          <a:lstStyle/>
          <a:p>
            <a:r>
              <a:rPr kumimoji="1" lang="ja-JP" altLang="en-US" dirty="0" smtClean="0"/>
              <a:t>言葉に導かれて行動するタイプです。</a:t>
            </a:r>
            <a:endParaRPr kumimoji="1" lang="en-US" altLang="ja-JP" dirty="0" smtClean="0"/>
          </a:p>
          <a:p>
            <a:endParaRPr lang="en-US" altLang="ja-JP" dirty="0"/>
          </a:p>
          <a:p>
            <a:r>
              <a:rPr lang="ja-JP" altLang="en-US" dirty="0" smtClean="0"/>
              <a:t>ものの名前や人名や動作を表現する動詞などさまざまな語彙があります。</a:t>
            </a:r>
            <a:endParaRPr lang="en-US" altLang="ja-JP" dirty="0" smtClean="0"/>
          </a:p>
          <a:p>
            <a:endParaRPr kumimoji="1" lang="en-US" altLang="ja-JP" dirty="0"/>
          </a:p>
          <a:p>
            <a:r>
              <a:rPr lang="ja-JP" altLang="en-US" dirty="0" smtClean="0"/>
              <a:t>人と話すときや、メールを書いたり読んだりするときに脳は語彙記憶を利用しています。</a:t>
            </a:r>
            <a:endParaRPr lang="en-US" altLang="ja-JP" dirty="0" smtClean="0"/>
          </a:p>
          <a:p>
            <a:endParaRPr lang="en-US" altLang="ja-JP" dirty="0" smtClean="0"/>
          </a:p>
          <a:p>
            <a:r>
              <a:rPr lang="ja-JP" altLang="en-US" dirty="0" smtClean="0"/>
              <a:t>ことばとイメージが別の記憶であることは人名のど忘れなどの現象から明らかですが、言葉とイメージの結びつきは密接で、イメージ主導型と言語主導型の区別はけっして易しくありません。たとえば実際にはイメージが所作記憶を起動している場合に、その過程を言語的に表現することが可能であるがゆえに言語が所作を起動しているように誤認することは多々ありそうです。急ブレーキを踏む場合のように反応の速さから言語の介在がないと推測される場合がありますが、普通のゆっくりした動作の場合には誤認されやすいと考えられます。　また、言語記憶がイメージ記憶を呼び起こし、そのイメージ記憶が所作記憶を呼び起こしている場合にイメージの介在が忘れられることがあると思われます。</a:t>
            </a:r>
            <a:endParaRPr lang="en-US" altLang="ja-JP" dirty="0" smtClean="0"/>
          </a:p>
        </p:txBody>
      </p:sp>
    </p:spTree>
    <p:extLst>
      <p:ext uri="{BB962C8B-B14F-4D97-AF65-F5344CB8AC3E}">
        <p14:creationId xmlns:p14="http://schemas.microsoft.com/office/powerpoint/2010/main" val="13376646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60648"/>
            <a:ext cx="8229600" cy="576064"/>
          </a:xfrm>
        </p:spPr>
        <p:txBody>
          <a:bodyPr>
            <a:noAutofit/>
          </a:bodyPr>
          <a:lstStyle/>
          <a:p>
            <a:r>
              <a:rPr lang="en-US" altLang="ja-JP" sz="3200" dirty="0"/>
              <a:t>4</a:t>
            </a:r>
            <a:r>
              <a:rPr kumimoji="1" lang="en-US" altLang="ja-JP" sz="3200" dirty="0" smtClean="0"/>
              <a:t>.  </a:t>
            </a:r>
            <a:r>
              <a:rPr kumimoji="1" lang="ja-JP" altLang="en-US" sz="3200" dirty="0" smtClean="0"/>
              <a:t>最後に</a:t>
            </a:r>
            <a:endParaRPr kumimoji="1" lang="ja-JP" altLang="en-US" sz="3200" dirty="0"/>
          </a:p>
        </p:txBody>
      </p:sp>
      <p:sp>
        <p:nvSpPr>
          <p:cNvPr id="3" name="テキスト ボックス 2"/>
          <p:cNvSpPr txBox="1"/>
          <p:nvPr/>
        </p:nvSpPr>
        <p:spPr>
          <a:xfrm>
            <a:off x="611560" y="1052736"/>
            <a:ext cx="7872436" cy="5509200"/>
          </a:xfrm>
          <a:prstGeom prst="rect">
            <a:avLst/>
          </a:prstGeom>
          <a:noFill/>
        </p:spPr>
        <p:txBody>
          <a:bodyPr wrap="square" rtlCol="0">
            <a:spAutoFit/>
          </a:bodyPr>
          <a:lstStyle/>
          <a:p>
            <a:r>
              <a:rPr lang="ja-JP" altLang="en-US" sz="1600" dirty="0"/>
              <a:t>眼や耳などの感覚器からの入力信号が神経を通じて脳中枢に伝わることが分かっています。また、脳からの出力信号が神経を通じて筋肉に伝わって体を動かしていることも分かっています。</a:t>
            </a:r>
          </a:p>
          <a:p>
            <a:endParaRPr lang="ja-JP" altLang="en-US" sz="1600" dirty="0"/>
          </a:p>
          <a:p>
            <a:r>
              <a:rPr lang="ja-JP" altLang="en-US" sz="1600" dirty="0"/>
              <a:t>脳の出力信号が形作られる過程に興味を惹かれますが、脳の働きは複雑でしかも高速です。脳の状態を、たとえば、</a:t>
            </a:r>
            <a:r>
              <a:rPr lang="en-US" altLang="ja-JP" sz="1600" dirty="0"/>
              <a:t>fMRI </a:t>
            </a:r>
            <a:r>
              <a:rPr lang="ja-JP" altLang="en-US" sz="1600" dirty="0" err="1"/>
              <a:t>のような</a:t>
            </a:r>
            <a:r>
              <a:rPr lang="ja-JP" altLang="en-US" sz="1600" dirty="0"/>
              <a:t>もので「非侵襲的」に観測する技術の進歩がありますが、極端な言い方をすれば計算機の中で起きている事を計算機の表面に聴診器をあてて調べようとしている趣があります。</a:t>
            </a:r>
          </a:p>
          <a:p>
            <a:endParaRPr lang="ja-JP" altLang="en-US" sz="1600" dirty="0"/>
          </a:p>
          <a:p>
            <a:r>
              <a:rPr lang="ja-JP" altLang="en-US" sz="1600" dirty="0"/>
              <a:t>出力信号が入力信号だけでなく脳が保持している記憶の影響もうけていることが明らかです。脳活動がいかに高速であっても記憶は脳内に安定的に存在しつづけると考えていいでしょう。だから、記憶が脳にどういう形で保存されているかが比較的とりつきやすい研究課題で、脳の神経ネットワークの構造の探求として解剖学的なアプローチがとれる可能性があります。</a:t>
            </a:r>
          </a:p>
          <a:p>
            <a:endParaRPr lang="ja-JP" altLang="en-US" sz="1600" dirty="0"/>
          </a:p>
          <a:p>
            <a:r>
              <a:rPr lang="ja-JP" altLang="en-US" sz="1600" dirty="0"/>
              <a:t>記憶に性格が違う種別があるということが解剖学的な記憶機能の研究にあたってなんらかの手がかりになり得ます。所作記憶、語彙記憶、映像記憶などが互い関係しながら働いているなら、その関係の在り方が記憶を司る場所の空間的配置について何事か物語っているかもしれません</a:t>
            </a:r>
            <a:r>
              <a:rPr lang="ja-JP" altLang="en-US" sz="1600" dirty="0" smtClean="0"/>
              <a:t>。</a:t>
            </a:r>
            <a:endParaRPr lang="en-US" altLang="ja-JP" sz="1600" dirty="0" smtClean="0"/>
          </a:p>
          <a:p>
            <a:endParaRPr lang="en-US" altLang="ja-JP" sz="1600" dirty="0"/>
          </a:p>
          <a:p>
            <a:r>
              <a:rPr lang="ja-JP" altLang="en-US" sz="1600" dirty="0" smtClean="0"/>
              <a:t>この資料をまとめるにあたって東京大学名誉教授岸野</a:t>
            </a:r>
            <a:r>
              <a:rPr lang="ja-JP" altLang="en-US" sz="1600" smtClean="0"/>
              <a:t>洋久氏から多大</a:t>
            </a:r>
            <a:r>
              <a:rPr lang="ja-JP" altLang="en-US" sz="1600" dirty="0" smtClean="0"/>
              <a:t>のご協力を頂きました。お礼申し上げます。</a:t>
            </a:r>
            <a:endParaRPr lang="ja-JP" altLang="en-US" sz="1600" dirty="0"/>
          </a:p>
        </p:txBody>
      </p:sp>
    </p:spTree>
    <p:extLst>
      <p:ext uri="{BB962C8B-B14F-4D97-AF65-F5344CB8AC3E}">
        <p14:creationId xmlns:p14="http://schemas.microsoft.com/office/powerpoint/2010/main" val="5314214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17874</TotalTime>
  <Words>4994</Words>
  <Application>Microsoft Office PowerPoint</Application>
  <PresentationFormat>画面に合わせる (4:3)</PresentationFormat>
  <Paragraphs>337</Paragraphs>
  <Slides>38</Slides>
  <Notes>1</Notes>
  <HiddenSlides>0</HiddenSlides>
  <MMClips>0</MMClips>
  <ScaleCrop>false</ScaleCrop>
  <HeadingPairs>
    <vt:vector size="4" baseType="variant">
      <vt:variant>
        <vt:lpstr>テーマ</vt:lpstr>
      </vt:variant>
      <vt:variant>
        <vt:i4>1</vt:i4>
      </vt:variant>
      <vt:variant>
        <vt:lpstr>スライド タイトル</vt:lpstr>
      </vt:variant>
      <vt:variant>
        <vt:i4>38</vt:i4>
      </vt:variant>
    </vt:vector>
  </HeadingPairs>
  <TitlesOfParts>
    <vt:vector size="39" baseType="lpstr">
      <vt:lpstr>Office テーマ</vt:lpstr>
      <vt:lpstr> http://hdl.handle.net/10787/00034291 記憶連鎖の統計的観察法  石黒真木夫@統計数理研究所名誉教授  2021.9.27</vt:lpstr>
      <vt:lpstr>1. 記憶</vt:lpstr>
      <vt:lpstr>1.1  日常生活における記憶の働き</vt:lpstr>
      <vt:lpstr>1.2   計算機の記憶装置</vt:lpstr>
      <vt:lpstr>1.3  神経系における記憶</vt:lpstr>
      <vt:lpstr>1.4  記憶の確認</vt:lpstr>
      <vt:lpstr>1.5  記憶の想起と忘却</vt:lpstr>
      <vt:lpstr>２．記憶連鎖</vt:lpstr>
      <vt:lpstr>2.1   （広義の）連想、記憶連鎖</vt:lpstr>
      <vt:lpstr>2.2   筋肉連動システム</vt:lpstr>
      <vt:lpstr>2.3  随意運動</vt:lpstr>
      <vt:lpstr>2.4  能の所作・脳の所作</vt:lpstr>
      <vt:lpstr>2.5   能の所作単元</vt:lpstr>
      <vt:lpstr>2.6  脳の所作記憶</vt:lpstr>
      <vt:lpstr>2.7 言語</vt:lpstr>
      <vt:lpstr>3. 記憶連鎖観測法</vt:lpstr>
      <vt:lpstr>3.1    記憶連鎖の分析</vt:lpstr>
      <vt:lpstr>実例：コーヒーを淹れるという作業</vt:lpstr>
      <vt:lpstr>実際にコーヒーを淹れたときに起きたこと</vt:lpstr>
      <vt:lpstr>記憶連鎖の破綻</vt:lpstr>
      <vt:lpstr>3.2   記憶連鎖観測ソフト</vt:lpstr>
      <vt:lpstr>3.3   face.name.xlsm</vt:lpstr>
      <vt:lpstr>face.name.xlsm の起動</vt:lpstr>
      <vt:lpstr>記憶連鎖観察モードのGUI</vt:lpstr>
      <vt:lpstr>データ収集ウィンドウ</vt:lpstr>
      <vt:lpstr>クイズモードのGUI</vt:lpstr>
      <vt:lpstr>「映画俳優の画像」について</vt:lpstr>
      <vt:lpstr>データ</vt:lpstr>
      <vt:lpstr>3.4   記憶連鎖観察票.xlsm </vt:lpstr>
      <vt:lpstr>調査票</vt:lpstr>
      <vt:lpstr>回答要領</vt:lpstr>
      <vt:lpstr>試作調査票の構成</vt:lpstr>
      <vt:lpstr>分析例、回答性向モデル</vt:lpstr>
      <vt:lpstr>ベイズ公式</vt:lpstr>
      <vt:lpstr>所作記憶主導型</vt:lpstr>
      <vt:lpstr>イメージ記憶主導型</vt:lpstr>
      <vt:lpstr>言語記憶主導型</vt:lpstr>
      <vt:lpstr>4.  最後に</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脳活動観察票(改良版)   あなたが何かをどこからかどこかに移動する作業をした後で以下の質問に答えて下さい。  Q1:その作業をする気になった理由を選んで下さい。       A11:その物を移動することが必要になった（その物を移動することを頼まれた）       A12:その物を見たら移動したくなった       A13:その他。具体的に．．．  Q2:作業開始時に終了後のイメージが有りましたか？       A21:有った       A22:無かった  Q3:あらかじめ作業手順のイメージを持ちましたか？       A31:持った       A32:持たなかった  Q4:前問の回答がA31だった場合、作業はイメージ通りに進行しましたか？       A41:進行した       A42:手順を変える必要があった（途中であきらめた場合も含む）  Q5:移動させる物の名前は頭に浮かびましたか？ 　　A51:浮かんだ       A52: 浮かばなかった  Q6:物の移動先の名前は頭に浮かびましたか？ 　　A61:浮かんだ       A62: 浮かばなかった  Q7:何をどこからどこに移動させたのですか？</dc:title>
  <dc:creator>ishiguro</dc:creator>
  <cp:lastModifiedBy>ishiguro</cp:lastModifiedBy>
  <cp:revision>576</cp:revision>
  <cp:lastPrinted>2021-09-27T06:40:00Z</cp:lastPrinted>
  <dcterms:created xsi:type="dcterms:W3CDTF">2021-05-16T14:12:32Z</dcterms:created>
  <dcterms:modified xsi:type="dcterms:W3CDTF">2021-12-03T01:02:22Z</dcterms:modified>
</cp:coreProperties>
</file>