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avi" ContentType="video/avi"/>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71" r:id="rId2"/>
    <p:sldId id="260" r:id="rId3"/>
    <p:sldId id="270" r:id="rId4"/>
    <p:sldId id="268" r:id="rId5"/>
    <p:sldId id="269" r:id="rId6"/>
    <p:sldId id="258" r:id="rId7"/>
    <p:sldId id="272" r:id="rId8"/>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00"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1175"/>
          </a:xfrm>
          <a:prstGeom prst="rect">
            <a:avLst/>
          </a:prstGeom>
        </p:spPr>
        <p:txBody>
          <a:bodyPr vert="horz" lIns="98984" tIns="49492" rIns="98984" bIns="49492"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1175"/>
          </a:xfrm>
          <a:prstGeom prst="rect">
            <a:avLst/>
          </a:prstGeom>
        </p:spPr>
        <p:txBody>
          <a:bodyPr vert="horz" lIns="98984" tIns="49492" rIns="98984" bIns="49492" rtlCol="0"/>
          <a:lstStyle>
            <a:lvl1pPr algn="r">
              <a:defRPr sz="1300"/>
            </a:lvl1pPr>
          </a:lstStyle>
          <a:p>
            <a:fld id="{DFFEA157-8C21-481D-9599-3CBB15F2BB30}" type="datetimeFigureOut">
              <a:rPr kumimoji="1" lang="ja-JP" altLang="en-US" smtClean="0"/>
              <a:t>2020/2/6</a:t>
            </a:fld>
            <a:endParaRPr kumimoji="1" lang="ja-JP" altLang="en-US"/>
          </a:p>
        </p:txBody>
      </p:sp>
      <p:sp>
        <p:nvSpPr>
          <p:cNvPr id="4" name="フッター プレースホルダー 3"/>
          <p:cNvSpPr>
            <a:spLocks noGrp="1"/>
          </p:cNvSpPr>
          <p:nvPr>
            <p:ph type="ftr" sz="quarter" idx="2"/>
          </p:nvPr>
        </p:nvSpPr>
        <p:spPr>
          <a:xfrm>
            <a:off x="0" y="9710551"/>
            <a:ext cx="3076363" cy="511175"/>
          </a:xfrm>
          <a:prstGeom prst="rect">
            <a:avLst/>
          </a:prstGeom>
        </p:spPr>
        <p:txBody>
          <a:bodyPr vert="horz" lIns="98984" tIns="49492" rIns="98984" bIns="49492"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10551"/>
            <a:ext cx="3076363" cy="511175"/>
          </a:xfrm>
          <a:prstGeom prst="rect">
            <a:avLst/>
          </a:prstGeom>
        </p:spPr>
        <p:txBody>
          <a:bodyPr vert="horz" lIns="98984" tIns="49492" rIns="98984" bIns="49492" rtlCol="0" anchor="b"/>
          <a:lstStyle>
            <a:lvl1pPr algn="r">
              <a:defRPr sz="1300"/>
            </a:lvl1pPr>
          </a:lstStyle>
          <a:p>
            <a:fld id="{53DCF652-DD6E-4727-84C0-05AA03B5A09A}" type="slidenum">
              <a:rPr kumimoji="1" lang="ja-JP" altLang="en-US" smtClean="0"/>
              <a:t>‹#›</a:t>
            </a:fld>
            <a:endParaRPr kumimoji="1" lang="ja-JP" altLang="en-US"/>
          </a:p>
        </p:txBody>
      </p:sp>
    </p:spTree>
    <p:extLst>
      <p:ext uri="{BB962C8B-B14F-4D97-AF65-F5344CB8AC3E}">
        <p14:creationId xmlns:p14="http://schemas.microsoft.com/office/powerpoint/2010/main" val="66391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1175"/>
          </a:xfrm>
          <a:prstGeom prst="rect">
            <a:avLst/>
          </a:prstGeom>
        </p:spPr>
        <p:txBody>
          <a:bodyPr vert="horz" lIns="98984" tIns="49492" rIns="98984" bIns="49492"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4021294" y="0"/>
            <a:ext cx="3076363" cy="511175"/>
          </a:xfrm>
          <a:prstGeom prst="rect">
            <a:avLst/>
          </a:prstGeom>
        </p:spPr>
        <p:txBody>
          <a:bodyPr vert="horz" lIns="98984" tIns="49492" rIns="98984" bIns="49492" rtlCol="0"/>
          <a:lstStyle>
            <a:lvl1pPr algn="r">
              <a:defRPr sz="1300"/>
            </a:lvl1pPr>
          </a:lstStyle>
          <a:p>
            <a:fld id="{9EF8CB3A-26B4-4330-8B9F-39D65023DE42}" type="datetimeFigureOut">
              <a:rPr kumimoji="1" lang="ja-JP" altLang="en-US" smtClean="0"/>
              <a:t>2020/2/6</a:t>
            </a:fld>
            <a:endParaRPr kumimoji="1" lang="ja-JP" altLang="en-US" dirty="0"/>
          </a:p>
        </p:txBody>
      </p:sp>
      <p:sp>
        <p:nvSpPr>
          <p:cNvPr id="4" name="スライド イメージ プレースホルダー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8984" tIns="49492" rIns="98984" bIns="49492" rtlCol="0" anchor="ctr"/>
          <a:lstStyle/>
          <a:p>
            <a:endParaRPr lang="ja-JP" altLang="en-US" dirty="0"/>
          </a:p>
        </p:txBody>
      </p:sp>
      <p:sp>
        <p:nvSpPr>
          <p:cNvPr id="5" name="ノート プレースホルダー 4"/>
          <p:cNvSpPr>
            <a:spLocks noGrp="1"/>
          </p:cNvSpPr>
          <p:nvPr>
            <p:ph type="body" sz="quarter" idx="3"/>
          </p:nvPr>
        </p:nvSpPr>
        <p:spPr>
          <a:xfrm>
            <a:off x="709930" y="4856163"/>
            <a:ext cx="5679440" cy="4600575"/>
          </a:xfrm>
          <a:prstGeom prst="rect">
            <a:avLst/>
          </a:prstGeom>
        </p:spPr>
        <p:txBody>
          <a:bodyPr vert="horz" lIns="98984" tIns="49492" rIns="98984" bIns="4949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10551"/>
            <a:ext cx="3076363" cy="511175"/>
          </a:xfrm>
          <a:prstGeom prst="rect">
            <a:avLst/>
          </a:prstGeom>
        </p:spPr>
        <p:txBody>
          <a:bodyPr vert="horz" lIns="98984" tIns="49492" rIns="98984" bIns="49492"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4021294" y="9710551"/>
            <a:ext cx="3076363" cy="511175"/>
          </a:xfrm>
          <a:prstGeom prst="rect">
            <a:avLst/>
          </a:prstGeom>
        </p:spPr>
        <p:txBody>
          <a:bodyPr vert="horz" lIns="98984" tIns="49492" rIns="98984" bIns="49492" rtlCol="0" anchor="b"/>
          <a:lstStyle>
            <a:lvl1pPr algn="r">
              <a:defRPr sz="1300"/>
            </a:lvl1pPr>
          </a:lstStyle>
          <a:p>
            <a:fld id="{58FF65E5-82A0-4CA3-A0C6-E7F8C8C95116}" type="slidenum">
              <a:rPr kumimoji="1" lang="ja-JP" altLang="en-US" smtClean="0"/>
              <a:t>‹#›</a:t>
            </a:fld>
            <a:endParaRPr kumimoji="1" lang="ja-JP" altLang="en-US" dirty="0"/>
          </a:p>
        </p:txBody>
      </p:sp>
    </p:spTree>
    <p:extLst>
      <p:ext uri="{BB962C8B-B14F-4D97-AF65-F5344CB8AC3E}">
        <p14:creationId xmlns:p14="http://schemas.microsoft.com/office/powerpoint/2010/main" val="29741084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2020/2/6</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6.png"/><Relationship Id="rId10" Type="http://schemas.openxmlformats.org/officeDocument/2006/relationships/image" Target="../media/image7.png"/><Relationship Id="rId4" Type="http://schemas.openxmlformats.org/officeDocument/2006/relationships/image" Target="../media/image3.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11.png"/><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13.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icemovieＧ１.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1600" y="447824"/>
            <a:ext cx="5933503" cy="5933503"/>
          </a:xfrm>
          <a:prstGeom prst="rect">
            <a:avLst/>
          </a:prstGeom>
        </p:spPr>
      </p:pic>
      <p:sp>
        <p:nvSpPr>
          <p:cNvPr id="6" name="テキスト ボックス 5"/>
          <p:cNvSpPr txBox="1"/>
          <p:nvPr/>
        </p:nvSpPr>
        <p:spPr>
          <a:xfrm>
            <a:off x="6789147" y="270024"/>
            <a:ext cx="2031325" cy="5751264"/>
          </a:xfrm>
          <a:prstGeom prst="rect">
            <a:avLst/>
          </a:prstGeom>
          <a:noFill/>
        </p:spPr>
        <p:txBody>
          <a:bodyPr vert="eaVert" wrap="square" rtlCol="0">
            <a:spAutoFit/>
          </a:bodyPr>
          <a:lstStyle/>
          <a:p>
            <a:r>
              <a:rPr lang="ja-JP" altLang="en-US" sz="3600" dirty="0" smtClean="0"/>
              <a:t>物理的さいころシミュレータ</a:t>
            </a:r>
            <a:endParaRPr lang="en-US" altLang="ja-JP" sz="3600" dirty="0" smtClean="0"/>
          </a:p>
          <a:p>
            <a:pPr lvl="0" algn="ctr">
              <a:spcBef>
                <a:spcPct val="20000"/>
              </a:spcBef>
            </a:pPr>
            <a:r>
              <a:rPr lang="ja-JP" altLang="en-US" sz="2000" dirty="0" smtClean="0">
                <a:solidFill>
                  <a:prstClr val="black">
                    <a:tint val="75000"/>
                  </a:prstClr>
                </a:solidFill>
              </a:rPr>
              <a:t>　　</a:t>
            </a:r>
            <a:endParaRPr lang="en-US" altLang="ja-JP" sz="2000" dirty="0" smtClean="0">
              <a:solidFill>
                <a:prstClr val="black">
                  <a:tint val="75000"/>
                </a:prstClr>
              </a:solidFill>
            </a:endParaRPr>
          </a:p>
          <a:p>
            <a:pPr lvl="0" algn="ctr">
              <a:spcBef>
                <a:spcPct val="20000"/>
              </a:spcBef>
            </a:pPr>
            <a:r>
              <a:rPr lang="ja-JP" altLang="en-US" sz="2000" dirty="0">
                <a:solidFill>
                  <a:prstClr val="black">
                    <a:tint val="75000"/>
                  </a:prstClr>
                </a:solidFill>
              </a:rPr>
              <a:t>　</a:t>
            </a:r>
            <a:r>
              <a:rPr lang="ja-JP" altLang="en-US" sz="2000" dirty="0" smtClean="0">
                <a:solidFill>
                  <a:prstClr val="black">
                    <a:tint val="75000"/>
                  </a:prstClr>
                </a:solidFill>
              </a:rPr>
              <a:t>　　　　石黒</a:t>
            </a:r>
            <a:r>
              <a:rPr lang="ja-JP" altLang="en-US" sz="2000" dirty="0">
                <a:solidFill>
                  <a:prstClr val="black">
                    <a:tint val="75000"/>
                  </a:prstClr>
                </a:solidFill>
              </a:rPr>
              <a:t>真木夫＠統計数理研究所・名誉教授</a:t>
            </a:r>
          </a:p>
          <a:p>
            <a:endParaRPr kumimoji="1" lang="ja-JP" altLang="en-US" sz="3600" dirty="0"/>
          </a:p>
        </p:txBody>
      </p:sp>
      <p:sp>
        <p:nvSpPr>
          <p:cNvPr id="8" name="正方形/長方形 7"/>
          <p:cNvSpPr/>
          <p:nvPr/>
        </p:nvSpPr>
        <p:spPr>
          <a:xfrm>
            <a:off x="7804809" y="6021288"/>
            <a:ext cx="1002197" cy="369332"/>
          </a:xfrm>
          <a:prstGeom prst="rect">
            <a:avLst/>
          </a:prstGeom>
        </p:spPr>
        <p:txBody>
          <a:bodyPr wrap="none">
            <a:spAutoFit/>
          </a:bodyPr>
          <a:lstStyle/>
          <a:p>
            <a:r>
              <a:rPr lang="en-US" altLang="ja-JP" dirty="0" smtClean="0"/>
              <a:t>2020.2.6</a:t>
            </a:r>
            <a:endParaRPr lang="en-US" altLang="ja-JP" dirty="0"/>
          </a:p>
        </p:txBody>
      </p:sp>
      <p:sp>
        <p:nvSpPr>
          <p:cNvPr id="2" name="正方形/長方形 1"/>
          <p:cNvSpPr/>
          <p:nvPr/>
        </p:nvSpPr>
        <p:spPr>
          <a:xfrm>
            <a:off x="3445589" y="263158"/>
            <a:ext cx="3889013" cy="369332"/>
          </a:xfrm>
          <a:prstGeom prst="rect">
            <a:avLst/>
          </a:prstGeom>
        </p:spPr>
        <p:txBody>
          <a:bodyPr wrap="none">
            <a:spAutoFit/>
          </a:bodyPr>
          <a:lstStyle/>
          <a:p>
            <a:r>
              <a:rPr lang="en-US" altLang="ja-JP" dirty="0"/>
              <a:t>http://hdl.handle.net/10787/00034000</a:t>
            </a:r>
            <a:endParaRPr lang="ja-JP" altLang="en-US" dirty="0"/>
          </a:p>
        </p:txBody>
      </p:sp>
    </p:spTree>
    <p:extLst>
      <p:ext uri="{BB962C8B-B14F-4D97-AF65-F5344CB8AC3E}">
        <p14:creationId xmlns:p14="http://schemas.microsoft.com/office/powerpoint/2010/main" val="610103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a:bodyPr>
          <a:lstStyle/>
          <a:p>
            <a:r>
              <a:rPr lang="ja-JP" altLang="en-US" sz="3600" dirty="0"/>
              <a:t>物理的</a:t>
            </a:r>
            <a:r>
              <a:rPr kumimoji="1" lang="ja-JP" altLang="en-US" sz="3600" dirty="0" smtClean="0"/>
              <a:t>さいころシミュレータ</a:t>
            </a:r>
            <a:endParaRPr kumimoji="1" lang="ja-JP" altLang="en-US" sz="3600" dirty="0"/>
          </a:p>
        </p:txBody>
      </p:sp>
      <p:sp>
        <p:nvSpPr>
          <p:cNvPr id="3" name="テキスト ボックス 2"/>
          <p:cNvSpPr txBox="1"/>
          <p:nvPr/>
        </p:nvSpPr>
        <p:spPr>
          <a:xfrm>
            <a:off x="467544" y="1196752"/>
            <a:ext cx="8280920" cy="4247317"/>
          </a:xfrm>
          <a:prstGeom prst="rect">
            <a:avLst/>
          </a:prstGeom>
          <a:noFill/>
        </p:spPr>
        <p:txBody>
          <a:bodyPr wrap="square" rtlCol="0">
            <a:spAutoFit/>
          </a:bodyPr>
          <a:lstStyle/>
          <a:p>
            <a:r>
              <a:rPr kumimoji="1" lang="ja-JP" altLang="en-US" dirty="0" smtClean="0"/>
              <a:t>最初のスライドに添付した動画は「物理的さいころシミュレータ」で作成したものである。</a:t>
            </a:r>
            <a:endParaRPr kumimoji="1" lang="en-US" altLang="ja-JP" dirty="0" smtClean="0"/>
          </a:p>
          <a:p>
            <a:endParaRPr lang="en-US" altLang="ja-JP" dirty="0"/>
          </a:p>
          <a:p>
            <a:r>
              <a:rPr lang="ja-JP" altLang="en-US" dirty="0" smtClean="0"/>
              <a:t>さいころの運動</a:t>
            </a:r>
            <a:r>
              <a:rPr lang="ja-JP" altLang="en-US" dirty="0"/>
              <a:t>は</a:t>
            </a:r>
            <a:r>
              <a:rPr lang="ja-JP" altLang="en-US" b="1" dirty="0" smtClean="0"/>
              <a:t>決定論的</a:t>
            </a:r>
            <a:r>
              <a:rPr lang="ja-JP" altLang="en-US" b="1" dirty="0"/>
              <a:t>ニュートン力学</a:t>
            </a:r>
            <a:r>
              <a:rPr lang="ja-JP" altLang="en-US" dirty="0"/>
              <a:t>に従う剛体の運動として</a:t>
            </a:r>
            <a:r>
              <a:rPr lang="ja-JP" altLang="en-US" dirty="0" smtClean="0"/>
              <a:t>説明される一方で</a:t>
            </a:r>
            <a:r>
              <a:rPr lang="ja-JP" altLang="en-US" dirty="0"/>
              <a:t>さいころ</a:t>
            </a:r>
            <a:r>
              <a:rPr lang="ja-JP" altLang="en-US" dirty="0" smtClean="0"/>
              <a:t>投げが</a:t>
            </a:r>
            <a:r>
              <a:rPr kumimoji="1" lang="ja-JP" altLang="en-US" dirty="0" smtClean="0"/>
              <a:t>最も身近な</a:t>
            </a:r>
            <a:r>
              <a:rPr kumimoji="1" lang="ja-JP" altLang="en-US" b="1" dirty="0" smtClean="0"/>
              <a:t>確率的現象</a:t>
            </a:r>
            <a:r>
              <a:rPr kumimoji="1" lang="ja-JP" altLang="en-US" dirty="0" smtClean="0"/>
              <a:t>として知られているのも事実である。</a:t>
            </a:r>
            <a:endParaRPr kumimoji="1" lang="en-US" altLang="ja-JP" dirty="0" smtClean="0"/>
          </a:p>
          <a:p>
            <a:endParaRPr lang="en-US" altLang="ja-JP" dirty="0"/>
          </a:p>
          <a:p>
            <a:r>
              <a:rPr kumimoji="1" lang="ja-JP" altLang="en-US" dirty="0" smtClean="0"/>
              <a:t>そうなる過程を可視化したいと考えて物理的さいころシミュレータを作った。かなり簡略化した数値的作りではあるが、ニュートン力学における剛体運動の</a:t>
            </a:r>
            <a:r>
              <a:rPr lang="ja-JP" altLang="en-US" dirty="0" smtClean="0"/>
              <a:t>実用的</a:t>
            </a:r>
            <a:r>
              <a:rPr lang="ja-JP" altLang="en-US" dirty="0"/>
              <a:t>な</a:t>
            </a:r>
            <a:r>
              <a:rPr lang="ja-JP" altLang="en-US" dirty="0" smtClean="0"/>
              <a:t>シミュレータである。</a:t>
            </a:r>
            <a:endParaRPr lang="en-US" altLang="ja-JP" dirty="0" smtClean="0"/>
          </a:p>
          <a:p>
            <a:endParaRPr lang="en-US" altLang="ja-JP" dirty="0"/>
          </a:p>
          <a:p>
            <a:r>
              <a:rPr lang="ja-JP" altLang="en-US" dirty="0" smtClean="0"/>
              <a:t>シミュレータはＭＡＴＬＡＢソフトの形で実現された。 </a:t>
            </a:r>
            <a:r>
              <a:rPr lang="en-US" altLang="ja-JP" dirty="0" smtClean="0"/>
              <a:t>MATLAB </a:t>
            </a:r>
            <a:r>
              <a:rPr lang="ja-JP" altLang="en-US" dirty="0" smtClean="0"/>
              <a:t>が利用できる環境で</a:t>
            </a:r>
            <a:r>
              <a:rPr lang="en-US" altLang="ja-JP" dirty="0" smtClean="0"/>
              <a:t>dice_simulator.zip</a:t>
            </a:r>
            <a:r>
              <a:rPr lang="ja-JP" altLang="en-US" dirty="0" smtClean="0"/>
              <a:t>　を解凍するだけで「さいころ落とし実験」ができる。</a:t>
            </a:r>
            <a:endParaRPr lang="en-US" altLang="ja-JP" dirty="0" smtClean="0"/>
          </a:p>
          <a:p>
            <a:endParaRPr lang="en-US" altLang="ja-JP" dirty="0"/>
          </a:p>
          <a:p>
            <a:r>
              <a:rPr lang="ja-JP" altLang="en-US" dirty="0" smtClean="0"/>
              <a:t>「さいころ投げ」でないのは、このシミュレータで可能なのが静止状態のさいころを剛体の床の上空のある一点から落とす実験だけだからであるが、「さいころ投げ」の本質はこの実験で十分に捉えられ</a:t>
            </a:r>
            <a:r>
              <a:rPr lang="ja-JP" altLang="en-US" dirty="0"/>
              <a:t>ている</a:t>
            </a:r>
            <a:r>
              <a:rPr lang="ja-JP" altLang="en-US" dirty="0" smtClean="0"/>
              <a:t>。</a:t>
            </a:r>
            <a:r>
              <a:rPr lang="en-US" altLang="ja-JP" dirty="0" smtClean="0"/>
              <a:t> </a:t>
            </a:r>
          </a:p>
        </p:txBody>
      </p:sp>
    </p:spTree>
    <p:extLst>
      <p:ext uri="{BB962C8B-B14F-4D97-AF65-F5344CB8AC3E}">
        <p14:creationId xmlns:p14="http://schemas.microsoft.com/office/powerpoint/2010/main" val="3774674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normAutofit/>
          </a:bodyPr>
          <a:lstStyle/>
          <a:p>
            <a:r>
              <a:rPr kumimoji="1" lang="ja-JP" altLang="en-US" sz="3600" dirty="0" smtClean="0"/>
              <a:t>「さいころ落とし」シミュレータのＧＵＩ</a:t>
            </a:r>
            <a:endParaRPr kumimoji="1" lang="ja-JP" altLang="en-US" sz="3600" dirty="0"/>
          </a:p>
        </p:txBody>
      </p:sp>
      <p:sp>
        <p:nvSpPr>
          <p:cNvPr id="5" name="テキスト ボックス 4"/>
          <p:cNvSpPr txBox="1"/>
          <p:nvPr/>
        </p:nvSpPr>
        <p:spPr>
          <a:xfrm>
            <a:off x="6228184" y="1700808"/>
            <a:ext cx="2056511" cy="2308324"/>
          </a:xfrm>
          <a:prstGeom prst="rect">
            <a:avLst/>
          </a:prstGeom>
          <a:noFill/>
        </p:spPr>
        <p:txBody>
          <a:bodyPr wrap="square" rtlCol="0">
            <a:spAutoFit/>
          </a:bodyPr>
          <a:lstStyle/>
          <a:p>
            <a:r>
              <a:rPr lang="en-US" altLang="ja-JP" sz="2400" dirty="0" smtClean="0"/>
              <a:t>red  for  1</a:t>
            </a:r>
            <a:endParaRPr lang="en-US" altLang="ja-JP" sz="2400" dirty="0"/>
          </a:p>
          <a:p>
            <a:r>
              <a:rPr lang="en-US" altLang="ja-JP" sz="2400" dirty="0" smtClean="0"/>
              <a:t>green for 2</a:t>
            </a:r>
            <a:endParaRPr lang="en-US" altLang="ja-JP" sz="2400" dirty="0"/>
          </a:p>
          <a:p>
            <a:r>
              <a:rPr lang="en-US" altLang="ja-JP" sz="2400" dirty="0" smtClean="0"/>
              <a:t>blue for 3</a:t>
            </a:r>
            <a:endParaRPr lang="en-US" altLang="ja-JP" sz="2400" dirty="0"/>
          </a:p>
          <a:p>
            <a:r>
              <a:rPr lang="en-US" altLang="ja-JP" sz="2400" dirty="0" smtClean="0"/>
              <a:t>yellow for 4</a:t>
            </a:r>
          </a:p>
          <a:p>
            <a:r>
              <a:rPr lang="en-US" altLang="ja-JP" sz="2400" dirty="0" smtClean="0"/>
              <a:t>purple for 5</a:t>
            </a:r>
            <a:endParaRPr lang="en-US" altLang="ja-JP" sz="2400" dirty="0"/>
          </a:p>
          <a:p>
            <a:r>
              <a:rPr lang="en-US" altLang="ja-JP" sz="2400" dirty="0" smtClean="0"/>
              <a:t>light blue for 6</a:t>
            </a:r>
            <a:endParaRPr lang="en-US" altLang="ja-JP" sz="2400" dirty="0"/>
          </a:p>
        </p:txBody>
      </p:sp>
      <mc:AlternateContent xmlns:mc="http://schemas.openxmlformats.org/markup-compatibility/2006" xmlns:a14="http://schemas.microsoft.com/office/drawing/2010/main">
        <mc:Choice Requires="a14">
          <p:sp>
            <p:nvSpPr>
              <p:cNvPr id="3" name="テキスト ボックス 2"/>
              <p:cNvSpPr txBox="1"/>
              <p:nvPr/>
            </p:nvSpPr>
            <p:spPr>
              <a:xfrm>
                <a:off x="386780" y="5085184"/>
                <a:ext cx="8280920" cy="1200329"/>
              </a:xfrm>
              <a:prstGeom prst="rect">
                <a:avLst/>
              </a:prstGeom>
              <a:noFill/>
            </p:spPr>
            <p:txBody>
              <a:bodyPr wrap="square" rtlCol="0">
                <a:spAutoFit/>
              </a:bodyPr>
              <a:lstStyle/>
              <a:p>
                <a:r>
                  <a:rPr lang="ja-JP" altLang="en-US" dirty="0" smtClean="0"/>
                  <a:t>さいころ落とし実験を開始するにあたって、さいころの姿勢と落とす高さを決める必要がある。姿勢を決めるパラメータ３</a:t>
                </a:r>
                <a:r>
                  <a:rPr lang="ja-JP" altLang="en-US" dirty="0" err="1" smtClean="0"/>
                  <a:t>ヶの</a:t>
                </a:r>
                <a:r>
                  <a:rPr lang="ja-JP" altLang="en-US" dirty="0" smtClean="0"/>
                  <a:t>パラメータ（</a:t>
                </a:r>
                <a14:m>
                  <m:oMath xmlns:m="http://schemas.openxmlformats.org/officeDocument/2006/math">
                    <m:r>
                      <a:rPr lang="en-US" altLang="ja-JP" b="0" i="1" dirty="0" smtClean="0">
                        <a:latin typeface="Cambria Math"/>
                      </a:rPr>
                      <m:t>𝜙</m:t>
                    </m:r>
                    <m:r>
                      <a:rPr lang="en-US" altLang="ja-JP" b="0" i="1" dirty="0" smtClean="0">
                        <a:latin typeface="Cambria Math"/>
                      </a:rPr>
                      <m:t>, </m:t>
                    </m:r>
                    <m:r>
                      <a:rPr lang="en-US" altLang="ja-JP" b="0" i="1" dirty="0" smtClean="0">
                        <a:latin typeface="Cambria Math"/>
                      </a:rPr>
                      <m:t>𝜃</m:t>
                    </m:r>
                    <m:r>
                      <a:rPr lang="en-US" altLang="ja-JP" b="0" i="1" dirty="0" smtClean="0">
                        <a:latin typeface="Cambria Math"/>
                      </a:rPr>
                      <m:t>, </m:t>
                    </m:r>
                    <m:r>
                      <a:rPr lang="en-US" altLang="ja-JP" b="0" i="1" dirty="0" smtClean="0">
                        <a:latin typeface="Cambria Math"/>
                      </a:rPr>
                      <m:t>𝑟𝑜𝑡𝑎𝑡𝑖𝑜𝑛</m:t>
                    </m:r>
                  </m:oMath>
                </a14:m>
                <a:r>
                  <a:rPr lang="ja-JP" altLang="en-US" dirty="0" smtClean="0"/>
                  <a:t>）と高さ</a:t>
                </a:r>
                <a:r>
                  <a:rPr lang="en-US" altLang="ja-JP" dirty="0" smtClean="0"/>
                  <a:t>(</a:t>
                </a:r>
                <a:r>
                  <a:rPr lang="en-US" altLang="ja-JP" i="1" dirty="0" smtClean="0"/>
                  <a:t>H</a:t>
                </a:r>
                <a:r>
                  <a:rPr lang="en-US" altLang="ja-JP" dirty="0" smtClean="0"/>
                  <a:t>)</a:t>
                </a:r>
                <a:r>
                  <a:rPr lang="ja-JP" altLang="en-US" dirty="0" err="1" smtClean="0"/>
                  <a:t>、</a:t>
                </a:r>
                <a:r>
                  <a:rPr lang="ja-JP" altLang="en-US" dirty="0" smtClean="0"/>
                  <a:t>合わせて４ヶのパラメータを４つのスライドコントロールであやつるＧＵＩが用意されている。</a:t>
                </a:r>
                <a:endParaRPr lang="en-US" altLang="ja-JP" dirty="0" smtClean="0"/>
              </a:p>
              <a:p>
                <a:r>
                  <a:rPr lang="en-US" altLang="ja-JP" dirty="0"/>
                  <a:t> </a:t>
                </a:r>
                <a:r>
                  <a:rPr lang="en-US" altLang="ja-JP" dirty="0" smtClean="0"/>
                  <a:t> </a:t>
                </a:r>
                <a:r>
                  <a:rPr lang="ja-JP" altLang="en-US" dirty="0" smtClean="0"/>
                  <a:t>なお、さいころ６面の「目」を </a:t>
                </a:r>
                <a:r>
                  <a:rPr lang="en-US" altLang="ja-JP" dirty="0" smtClean="0"/>
                  <a:t>MATLAB </a:t>
                </a:r>
                <a:r>
                  <a:rPr lang="ja-JP" altLang="en-US" dirty="0" smtClean="0"/>
                  <a:t>で実現するのは面倒なので色で表現した。</a:t>
                </a:r>
                <a:endParaRPr lang="en-US" altLang="ja-JP" dirty="0" smtClean="0"/>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386780" y="5085184"/>
                <a:ext cx="8280920" cy="1200329"/>
              </a:xfrm>
              <a:prstGeom prst="rect">
                <a:avLst/>
              </a:prstGeom>
              <a:blipFill rotWithShape="1">
                <a:blip r:embed="rId2"/>
                <a:stretch>
                  <a:fillRect l="-589" t="-2538" r="-515" b="-7614"/>
                </a:stretch>
              </a:blipFill>
            </p:spPr>
            <p:txBody>
              <a:bodyPr/>
              <a:lstStyle/>
              <a:p>
                <a:r>
                  <a:rPr lang="ja-JP" altLang="en-US">
                    <a:noFill/>
                  </a:rPr>
                  <a:t> </a:t>
                </a:r>
              </a:p>
            </p:txBody>
          </p:sp>
        </mc:Fallback>
      </mc:AlternateContent>
      <p:pic>
        <p:nvPicPr>
          <p:cNvPr id="6" name="Picture 2" descr="\\192.168.0.40\ishiguro\SHARE\DRAFT\junior\最終稿\サポートサイト\fig(0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465" y="1412776"/>
            <a:ext cx="4860689"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147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147248" cy="706090"/>
          </a:xfrm>
        </p:spPr>
        <p:txBody>
          <a:bodyPr>
            <a:normAutofit fontScale="90000"/>
          </a:bodyPr>
          <a:lstStyle/>
          <a:p>
            <a:r>
              <a:rPr lang="ja-JP" altLang="en-US" dirty="0" smtClean="0"/>
              <a:t>「</a:t>
            </a:r>
            <a:r>
              <a:rPr lang="ja-JP" altLang="en-US" dirty="0"/>
              <a:t>さいころ</a:t>
            </a:r>
            <a:r>
              <a:rPr lang="ja-JP" altLang="en-US" dirty="0" smtClean="0"/>
              <a:t>」の姿勢制御</a:t>
            </a:r>
            <a:endParaRPr kumimoji="1" lang="ja-JP" altLang="en-US" dirty="0"/>
          </a:p>
        </p:txBody>
      </p:sp>
      <p:pic>
        <p:nvPicPr>
          <p:cNvPr id="3" name="Picture 2" descr="\\192.168.0.40\ishiguro\SHARE\DRAFT\junior\最終稿\サポートサイト\fig(0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799" y="1560741"/>
            <a:ext cx="2659380" cy="18516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テキスト ボックス 3"/>
              <p:cNvSpPr txBox="1"/>
              <p:nvPr/>
            </p:nvSpPr>
            <p:spPr>
              <a:xfrm>
                <a:off x="1037807" y="3632448"/>
                <a:ext cx="292736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a:rPr>
                          </m:ctrlPr>
                        </m:dPr>
                        <m:e>
                          <m:r>
                            <a:rPr kumimoji="1" lang="en-US" altLang="ja-JP" b="0" i="1" smtClean="0">
                              <a:latin typeface="Cambria Math"/>
                            </a:rPr>
                            <m:t>𝜙</m:t>
                          </m:r>
                          <m:r>
                            <a:rPr kumimoji="1" lang="en-US" altLang="ja-JP" b="0" i="1" smtClean="0">
                              <a:latin typeface="Cambria Math"/>
                            </a:rPr>
                            <m:t>,</m:t>
                          </m:r>
                          <m:r>
                            <a:rPr kumimoji="1" lang="en-US" altLang="ja-JP" b="0" i="1" smtClean="0">
                              <a:latin typeface="Cambria Math"/>
                            </a:rPr>
                            <m:t>𝜃</m:t>
                          </m:r>
                          <m:r>
                            <a:rPr kumimoji="1" lang="en-US" altLang="ja-JP" b="0" i="1" smtClean="0">
                              <a:latin typeface="Cambria Math"/>
                            </a:rPr>
                            <m:t>,</m:t>
                          </m:r>
                          <m:r>
                            <a:rPr kumimoji="1" lang="en-US" altLang="ja-JP" b="0" i="1" smtClean="0">
                              <a:latin typeface="Cambria Math"/>
                            </a:rPr>
                            <m:t>𝑟𝑜𝑡𝑎𝑡𝑖𝑜𝑛</m:t>
                          </m:r>
                        </m:e>
                      </m:d>
                      <m:r>
                        <a:rPr kumimoji="1" lang="en-US" altLang="ja-JP" b="0" i="1" smtClean="0">
                          <a:latin typeface="Cambria Math"/>
                        </a:rPr>
                        <m:t>=</m:t>
                      </m:r>
                      <m:d>
                        <m:dPr>
                          <m:ctrlPr>
                            <a:rPr kumimoji="1" lang="en-US" altLang="ja-JP" b="0" i="1" smtClean="0">
                              <a:latin typeface="Cambria Math"/>
                            </a:rPr>
                          </m:ctrlPr>
                        </m:dPr>
                        <m:e>
                          <m:r>
                            <a:rPr kumimoji="1" lang="en-US" altLang="ja-JP" b="0" i="1" smtClean="0">
                              <a:latin typeface="Cambria Math"/>
                            </a:rPr>
                            <m:t>0,0,0</m:t>
                          </m:r>
                        </m:e>
                      </m:d>
                    </m:oMath>
                  </m:oMathPara>
                </a14:m>
                <a:endParaRPr kumimoji="1" lang="ja-JP" altLang="en-US" dirty="0"/>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037807" y="3632448"/>
                <a:ext cx="2927363" cy="369332"/>
              </a:xfrm>
              <a:prstGeom prst="rect">
                <a:avLst/>
              </a:prstGeom>
              <a:blipFill rotWithShape="1">
                <a:blip r:embed="rId3"/>
                <a:stretch>
                  <a:fillRect b="-13333"/>
                </a:stretch>
              </a:blipFill>
            </p:spPr>
            <p:txBody>
              <a:bodyPr/>
              <a:lstStyle/>
              <a:p>
                <a:r>
                  <a:rPr lang="ja-JP" altLang="en-US">
                    <a:noFill/>
                  </a:rPr>
                  <a:t> </a:t>
                </a:r>
              </a:p>
            </p:txBody>
          </p:sp>
        </mc:Fallback>
      </mc:AlternateContent>
      <p:pic>
        <p:nvPicPr>
          <p:cNvPr id="5" name="Picture 3" descr="\\192.168.0.40\ishiguro\SHARE\DRAFT\junior\最終稿\サポートサイト\2fig(φ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7580" y="1564313"/>
            <a:ext cx="2659380" cy="18516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テキスト ボックス 9"/>
              <p:cNvSpPr txBox="1"/>
              <p:nvPr/>
            </p:nvSpPr>
            <p:spPr>
              <a:xfrm>
                <a:off x="4713588" y="3460730"/>
                <a:ext cx="292736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a:rPr>
                          </m:ctrlPr>
                        </m:dPr>
                        <m:e>
                          <m:r>
                            <a:rPr kumimoji="1" lang="en-US" altLang="ja-JP" b="0" i="1" smtClean="0">
                              <a:latin typeface="Cambria Math"/>
                            </a:rPr>
                            <m:t>𝜙</m:t>
                          </m:r>
                          <m:r>
                            <a:rPr kumimoji="1" lang="en-US" altLang="ja-JP" b="0" i="1" smtClean="0">
                              <a:latin typeface="Cambria Math"/>
                            </a:rPr>
                            <m:t>,</m:t>
                          </m:r>
                          <m:r>
                            <a:rPr kumimoji="1" lang="en-US" altLang="ja-JP" b="0" i="1" smtClean="0">
                              <a:latin typeface="Cambria Math"/>
                            </a:rPr>
                            <m:t>𝜃</m:t>
                          </m:r>
                          <m:r>
                            <a:rPr kumimoji="1" lang="en-US" altLang="ja-JP" b="0" i="1" smtClean="0">
                              <a:latin typeface="Cambria Math"/>
                            </a:rPr>
                            <m:t>,</m:t>
                          </m:r>
                          <m:r>
                            <a:rPr kumimoji="1" lang="en-US" altLang="ja-JP" b="0" i="1" smtClean="0">
                              <a:latin typeface="Cambria Math"/>
                            </a:rPr>
                            <m:t>𝑟𝑜𝑡𝑎𝑡𝑖𝑜𝑛</m:t>
                          </m:r>
                        </m:e>
                      </m:d>
                      <m:r>
                        <a:rPr kumimoji="1" lang="en-US" altLang="ja-JP" b="0" i="1" smtClean="0">
                          <a:latin typeface="Cambria Math"/>
                        </a:rPr>
                        <m:t>=</m:t>
                      </m:r>
                      <m:d>
                        <m:dPr>
                          <m:ctrlPr>
                            <a:rPr kumimoji="1" lang="en-US" altLang="ja-JP" b="0" i="1" smtClean="0">
                              <a:latin typeface="Cambria Math"/>
                            </a:rPr>
                          </m:ctrlPr>
                        </m:dPr>
                        <m:e>
                          <m:sSub>
                            <m:sSubPr>
                              <m:ctrlPr>
                                <a:rPr kumimoji="1" lang="en-US" altLang="ja-JP" b="0" i="1" smtClean="0">
                                  <a:latin typeface="Cambria Math"/>
                                </a:rPr>
                              </m:ctrlPr>
                            </m:sSubPr>
                            <m:e>
                              <m:r>
                                <a:rPr kumimoji="1" lang="en-US" altLang="ja-JP" b="0" i="1" smtClean="0">
                                  <a:latin typeface="Cambria Math"/>
                                </a:rPr>
                                <m:t>𝜙</m:t>
                              </m:r>
                            </m:e>
                            <m:sub>
                              <m:r>
                                <a:rPr kumimoji="1" lang="en-US" altLang="ja-JP" b="0" i="1" smtClean="0">
                                  <a:latin typeface="Cambria Math"/>
                                </a:rPr>
                                <m:t>∗</m:t>
                              </m:r>
                            </m:sub>
                          </m:sSub>
                          <m:r>
                            <a:rPr kumimoji="1" lang="en-US" altLang="ja-JP" b="0" i="1" smtClean="0">
                              <a:latin typeface="Cambria Math"/>
                            </a:rPr>
                            <m:t>,0,0</m:t>
                          </m:r>
                        </m:e>
                      </m:d>
                    </m:oMath>
                  </m:oMathPara>
                </a14:m>
                <a:endParaRPr kumimoji="1" lang="ja-JP" altLang="en-US" dirty="0"/>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4713588" y="3460730"/>
                <a:ext cx="2927363" cy="369332"/>
              </a:xfrm>
              <a:prstGeom prst="rect">
                <a:avLst/>
              </a:prstGeom>
              <a:blipFill rotWithShape="1">
                <a:blip r:embed="rId5"/>
                <a:stretch>
                  <a:fillRect b="-13333"/>
                </a:stretch>
              </a:blipFill>
            </p:spPr>
            <p:txBody>
              <a:bodyPr/>
              <a:lstStyle/>
              <a:p>
                <a:r>
                  <a:rPr lang="ja-JP" altLang="en-US">
                    <a:noFill/>
                  </a:rPr>
                  <a:t> </a:t>
                </a:r>
              </a:p>
            </p:txBody>
          </p:sp>
        </mc:Fallback>
      </mc:AlternateContent>
      <p:pic>
        <p:nvPicPr>
          <p:cNvPr id="2052" name="Picture 4" descr="\\192.168.0.40\ishiguro\SHARE\DRAFT\junior\最終稿\サポートサイト\2fig(φθ.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4003" y="4221088"/>
            <a:ext cx="2659380" cy="18516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3" name="テキスト ボックス 12"/>
              <p:cNvSpPr txBox="1"/>
              <p:nvPr/>
            </p:nvSpPr>
            <p:spPr>
              <a:xfrm>
                <a:off x="827584" y="6288116"/>
                <a:ext cx="307547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a:rPr>
                          </m:ctrlPr>
                        </m:dPr>
                        <m:e>
                          <m:r>
                            <a:rPr kumimoji="1" lang="en-US" altLang="ja-JP" b="0" i="1" smtClean="0">
                              <a:latin typeface="Cambria Math"/>
                            </a:rPr>
                            <m:t>𝜙</m:t>
                          </m:r>
                          <m:r>
                            <a:rPr kumimoji="1" lang="en-US" altLang="ja-JP" b="0" i="1" smtClean="0">
                              <a:latin typeface="Cambria Math"/>
                            </a:rPr>
                            <m:t>,</m:t>
                          </m:r>
                          <m:r>
                            <a:rPr kumimoji="1" lang="en-US" altLang="ja-JP" b="0" i="1" smtClean="0">
                              <a:latin typeface="Cambria Math"/>
                            </a:rPr>
                            <m:t>𝜃</m:t>
                          </m:r>
                          <m:r>
                            <a:rPr kumimoji="1" lang="en-US" altLang="ja-JP" b="0" i="1" smtClean="0">
                              <a:latin typeface="Cambria Math"/>
                            </a:rPr>
                            <m:t>,</m:t>
                          </m:r>
                          <m:r>
                            <a:rPr kumimoji="1" lang="en-US" altLang="ja-JP" b="0" i="1" smtClean="0">
                              <a:latin typeface="Cambria Math"/>
                            </a:rPr>
                            <m:t>𝑟𝑜𝑡𝑎𝑡𝑖𝑜𝑛</m:t>
                          </m:r>
                        </m:e>
                      </m:d>
                      <m:r>
                        <a:rPr kumimoji="1" lang="en-US" altLang="ja-JP" b="0" i="1" smtClean="0">
                          <a:latin typeface="Cambria Math"/>
                        </a:rPr>
                        <m:t>=</m:t>
                      </m:r>
                      <m:d>
                        <m:dPr>
                          <m:ctrlPr>
                            <a:rPr kumimoji="1" lang="en-US" altLang="ja-JP" b="0" i="1" smtClean="0">
                              <a:latin typeface="Cambria Math"/>
                            </a:rPr>
                          </m:ctrlPr>
                        </m:dPr>
                        <m:e>
                          <m:sSub>
                            <m:sSubPr>
                              <m:ctrlPr>
                                <a:rPr kumimoji="1" lang="en-US" altLang="ja-JP" b="0" i="1" smtClean="0">
                                  <a:latin typeface="Cambria Math"/>
                                </a:rPr>
                              </m:ctrlPr>
                            </m:sSubPr>
                            <m:e>
                              <m:r>
                                <a:rPr kumimoji="1" lang="en-US" altLang="ja-JP" b="0" i="1" smtClean="0">
                                  <a:latin typeface="Cambria Math"/>
                                </a:rPr>
                                <m:t>𝜙</m:t>
                              </m:r>
                            </m:e>
                            <m:sub>
                              <m:r>
                                <a:rPr kumimoji="1" lang="en-US" altLang="ja-JP" b="0" i="1" smtClean="0">
                                  <a:latin typeface="Cambria Math"/>
                                </a:rPr>
                                <m:t>∗</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𝜃</m:t>
                              </m:r>
                            </m:e>
                            <m:sub>
                              <m:r>
                                <a:rPr kumimoji="1" lang="en-US" altLang="ja-JP" b="0" i="1" smtClean="0">
                                  <a:latin typeface="Cambria Math"/>
                                </a:rPr>
                                <m:t>∗</m:t>
                              </m:r>
                            </m:sub>
                          </m:sSub>
                          <m:r>
                            <a:rPr kumimoji="1" lang="en-US" altLang="ja-JP" b="0" i="1" smtClean="0">
                              <a:latin typeface="Cambria Math"/>
                            </a:rPr>
                            <m:t>,0</m:t>
                          </m:r>
                        </m:e>
                      </m:d>
                    </m:oMath>
                  </m:oMathPara>
                </a14:m>
                <a:endParaRPr kumimoji="1" lang="ja-JP" altLang="en-US" dirty="0"/>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827584" y="6288116"/>
                <a:ext cx="3075479" cy="369332"/>
              </a:xfrm>
              <a:prstGeom prst="rect">
                <a:avLst/>
              </a:prstGeom>
              <a:blipFill rotWithShape="1">
                <a:blip r:embed="rId7"/>
                <a:stretch>
                  <a:fillRect b="-13333"/>
                </a:stretch>
              </a:blipFill>
            </p:spPr>
            <p:txBody>
              <a:bodyPr/>
              <a:lstStyle/>
              <a:p>
                <a:r>
                  <a:rPr lang="ja-JP" altLang="en-US">
                    <a:noFill/>
                  </a:rPr>
                  <a:t> </a:t>
                </a:r>
              </a:p>
            </p:txBody>
          </p:sp>
        </mc:Fallback>
      </mc:AlternateContent>
      <p:pic>
        <p:nvPicPr>
          <p:cNvPr id="6" name="Picture 5" descr="\\192.168.0.40\ishiguro\SHARE\DRAFT\junior\最終稿\サポートサイト\2fig(φθRjpg.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60167" y="4195316"/>
            <a:ext cx="2659380" cy="18516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テキスト ボックス 14"/>
              <p:cNvSpPr txBox="1"/>
              <p:nvPr/>
            </p:nvSpPr>
            <p:spPr>
              <a:xfrm>
                <a:off x="4565472" y="6288116"/>
                <a:ext cx="307547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a:rPr>
                          </m:ctrlPr>
                        </m:dPr>
                        <m:e>
                          <m:r>
                            <a:rPr kumimoji="1" lang="en-US" altLang="ja-JP" b="0" i="1" smtClean="0">
                              <a:latin typeface="Cambria Math"/>
                            </a:rPr>
                            <m:t>𝜙</m:t>
                          </m:r>
                          <m:r>
                            <a:rPr kumimoji="1" lang="en-US" altLang="ja-JP" b="0" i="1" smtClean="0">
                              <a:latin typeface="Cambria Math"/>
                            </a:rPr>
                            <m:t>,</m:t>
                          </m:r>
                          <m:r>
                            <a:rPr kumimoji="1" lang="en-US" altLang="ja-JP" b="0" i="1" smtClean="0">
                              <a:latin typeface="Cambria Math"/>
                            </a:rPr>
                            <m:t>𝜃</m:t>
                          </m:r>
                          <m:r>
                            <a:rPr kumimoji="1" lang="en-US" altLang="ja-JP" b="0" i="1" smtClean="0">
                              <a:latin typeface="Cambria Math"/>
                            </a:rPr>
                            <m:t>,</m:t>
                          </m:r>
                          <m:r>
                            <a:rPr kumimoji="1" lang="en-US" altLang="ja-JP" b="0" i="1" smtClean="0">
                              <a:latin typeface="Cambria Math"/>
                            </a:rPr>
                            <m:t>𝑟𝑜𝑡𝑎𝑡𝑖𝑜𝑛</m:t>
                          </m:r>
                        </m:e>
                      </m:d>
                      <m:r>
                        <a:rPr kumimoji="1" lang="en-US" altLang="ja-JP" b="0" i="1" smtClean="0">
                          <a:latin typeface="Cambria Math"/>
                        </a:rPr>
                        <m:t>=</m:t>
                      </m:r>
                      <m:d>
                        <m:dPr>
                          <m:ctrlPr>
                            <a:rPr kumimoji="1" lang="en-US" altLang="ja-JP" b="0" i="1" smtClean="0">
                              <a:latin typeface="Cambria Math"/>
                            </a:rPr>
                          </m:ctrlPr>
                        </m:dPr>
                        <m:e>
                          <m:sSub>
                            <m:sSubPr>
                              <m:ctrlPr>
                                <a:rPr kumimoji="1" lang="en-US" altLang="ja-JP" b="0" i="1" smtClean="0">
                                  <a:latin typeface="Cambria Math"/>
                                </a:rPr>
                              </m:ctrlPr>
                            </m:sSubPr>
                            <m:e>
                              <m:r>
                                <a:rPr kumimoji="1" lang="en-US" altLang="ja-JP" b="0" i="1" smtClean="0">
                                  <a:latin typeface="Cambria Math"/>
                                </a:rPr>
                                <m:t>𝜙</m:t>
                              </m:r>
                            </m:e>
                            <m:sub>
                              <m:r>
                                <a:rPr kumimoji="1" lang="en-US" altLang="ja-JP" b="0" i="1" smtClean="0">
                                  <a:latin typeface="Cambria Math"/>
                                </a:rPr>
                                <m:t>∗</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𝜃</m:t>
                              </m:r>
                            </m:e>
                            <m:sub>
                              <m:r>
                                <a:rPr kumimoji="1" lang="en-US" altLang="ja-JP" b="0" i="1" smtClean="0">
                                  <a:latin typeface="Cambria Math"/>
                                </a:rPr>
                                <m:t>∗</m:t>
                              </m:r>
                            </m:sub>
                          </m:sSub>
                          <m:r>
                            <a:rPr kumimoji="1" lang="en-US" altLang="ja-JP" b="0" i="1" smtClean="0">
                              <a:latin typeface="Cambria Math"/>
                            </a:rPr>
                            <m:t>,∗</m:t>
                          </m:r>
                        </m:e>
                      </m:d>
                    </m:oMath>
                  </m:oMathPara>
                </a14:m>
                <a:endParaRPr kumimoji="1" lang="ja-JP" altLang="en-US" dirty="0"/>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4565472" y="6288116"/>
                <a:ext cx="3075479" cy="369332"/>
              </a:xfrm>
              <a:prstGeom prst="rect">
                <a:avLst/>
              </a:prstGeom>
              <a:blipFill rotWithShape="1">
                <a:blip r:embed="rId9"/>
                <a:stretch>
                  <a:fillRect b="-13333"/>
                </a:stretch>
              </a:blipFill>
            </p:spPr>
            <p:txBody>
              <a:bodyPr/>
              <a:lstStyle/>
              <a:p>
                <a:r>
                  <a:rPr lang="ja-JP" altLang="en-US">
                    <a:noFill/>
                  </a:rPr>
                  <a:t> </a:t>
                </a:r>
              </a:p>
            </p:txBody>
          </p:sp>
        </mc:Fallback>
      </mc:AlternateContent>
      <p:pic>
        <p:nvPicPr>
          <p:cNvPr id="16" name="Picture 12" descr="REDcir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27784" y="4365104"/>
            <a:ext cx="603875" cy="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REDcir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28456" y="2964498"/>
            <a:ext cx="603875" cy="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2" descr="REDcir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16216" y="4819208"/>
            <a:ext cx="603875" cy="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175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高さ制御と実験開始</a:t>
            </a:r>
            <a:endParaRPr kumimoji="1" lang="ja-JP" altLang="en-US" sz="3600" dirty="0"/>
          </a:p>
        </p:txBody>
      </p:sp>
      <p:pic>
        <p:nvPicPr>
          <p:cNvPr id="3" name="dicemovie.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25404" y="1632000"/>
            <a:ext cx="4657700" cy="4657700"/>
          </a:xfrm>
          <a:prstGeom prst="rect">
            <a:avLst/>
          </a:prstGeom>
        </p:spPr>
      </p:pic>
      <p:pic>
        <p:nvPicPr>
          <p:cNvPr id="4" name="Picture 8" descr="\\192.168.0.40\ishiguro\SHARE\DRAFT\junior\最終稿\サポートサイト\2fig(φθRHjp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732" y="1773020"/>
            <a:ext cx="4333751" cy="301748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テキスト ボックス 4"/>
              <p:cNvSpPr txBox="1"/>
              <p:nvPr/>
            </p:nvSpPr>
            <p:spPr>
              <a:xfrm>
                <a:off x="575469" y="4966652"/>
                <a:ext cx="35418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a:rPr>
                          </m:ctrlPr>
                        </m:dPr>
                        <m:e>
                          <m:r>
                            <a:rPr kumimoji="1" lang="en-US" altLang="ja-JP" b="0" i="1" smtClean="0">
                              <a:latin typeface="Cambria Math"/>
                            </a:rPr>
                            <m:t>𝜙</m:t>
                          </m:r>
                          <m:r>
                            <a:rPr kumimoji="1" lang="en-US" altLang="ja-JP" b="0" i="1" smtClean="0">
                              <a:latin typeface="Cambria Math"/>
                            </a:rPr>
                            <m:t>,</m:t>
                          </m:r>
                          <m:r>
                            <a:rPr kumimoji="1" lang="en-US" altLang="ja-JP" b="0" i="1" smtClean="0">
                              <a:latin typeface="Cambria Math"/>
                            </a:rPr>
                            <m:t>𝜃</m:t>
                          </m:r>
                          <m:r>
                            <a:rPr kumimoji="1" lang="en-US" altLang="ja-JP" b="0" i="1" smtClean="0">
                              <a:latin typeface="Cambria Math"/>
                            </a:rPr>
                            <m:t>,</m:t>
                          </m:r>
                          <m:r>
                            <a:rPr kumimoji="1" lang="en-US" altLang="ja-JP" b="0" i="1" smtClean="0">
                              <a:latin typeface="Cambria Math"/>
                            </a:rPr>
                            <m:t>𝑟𝑜𝑡𝑎𝑡𝑖𝑜𝑛</m:t>
                          </m:r>
                          <m:r>
                            <a:rPr kumimoji="1" lang="en-US" altLang="ja-JP" b="0" i="1" smtClean="0">
                              <a:latin typeface="Cambria Math"/>
                            </a:rPr>
                            <m:t>,</m:t>
                          </m:r>
                          <m:r>
                            <a:rPr kumimoji="1" lang="en-US" altLang="ja-JP" b="0" i="1" smtClean="0">
                              <a:latin typeface="Cambria Math"/>
                            </a:rPr>
                            <m:t>𝐻</m:t>
                          </m:r>
                        </m:e>
                      </m:d>
                      <m:r>
                        <a:rPr kumimoji="1" lang="en-US" altLang="ja-JP" b="0" i="1" smtClean="0">
                          <a:latin typeface="Cambria Math"/>
                        </a:rPr>
                        <m:t>=</m:t>
                      </m:r>
                      <m:d>
                        <m:dPr>
                          <m:ctrlPr>
                            <a:rPr kumimoji="1" lang="en-US" altLang="ja-JP" b="0" i="1" smtClean="0">
                              <a:latin typeface="Cambria Math"/>
                            </a:rPr>
                          </m:ctrlPr>
                        </m:dPr>
                        <m:e>
                          <m:sSub>
                            <m:sSubPr>
                              <m:ctrlPr>
                                <a:rPr kumimoji="1" lang="en-US" altLang="ja-JP" b="0" i="1" smtClean="0">
                                  <a:latin typeface="Cambria Math"/>
                                </a:rPr>
                              </m:ctrlPr>
                            </m:sSubPr>
                            <m:e>
                              <m:r>
                                <a:rPr kumimoji="1" lang="en-US" altLang="ja-JP" b="0" i="1" smtClean="0">
                                  <a:latin typeface="Cambria Math"/>
                                </a:rPr>
                                <m:t>𝜙</m:t>
                              </m:r>
                            </m:e>
                            <m:sub>
                              <m:r>
                                <a:rPr kumimoji="1" lang="en-US" altLang="ja-JP" b="0" i="1" smtClean="0">
                                  <a:latin typeface="Cambria Math"/>
                                </a:rPr>
                                <m:t>∗</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𝜃</m:t>
                              </m:r>
                            </m:e>
                            <m:sub>
                              <m:r>
                                <a:rPr kumimoji="1" lang="en-US" altLang="ja-JP" b="0" i="1" smtClean="0">
                                  <a:latin typeface="Cambria Math"/>
                                </a:rPr>
                                <m:t>∗</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𝐻</m:t>
                              </m:r>
                            </m:e>
                            <m:sub>
                              <m:r>
                                <a:rPr kumimoji="1" lang="en-US" altLang="ja-JP" b="0" i="1" smtClean="0">
                                  <a:latin typeface="Cambria Math"/>
                                </a:rPr>
                                <m:t>∗</m:t>
                              </m:r>
                            </m:sub>
                          </m:sSub>
                        </m:e>
                      </m:d>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75469" y="4966652"/>
                <a:ext cx="3541836" cy="369332"/>
              </a:xfrm>
              <a:prstGeom prst="rect">
                <a:avLst/>
              </a:prstGeom>
              <a:blipFill rotWithShape="1">
                <a:blip r:embed="rId6"/>
                <a:stretch>
                  <a:fillRect b="-13333"/>
                </a:stretch>
              </a:blipFill>
            </p:spPr>
            <p:txBody>
              <a:bodyPr/>
              <a:lstStyle/>
              <a:p>
                <a:r>
                  <a:rPr lang="ja-JP" altLang="en-US">
                    <a:noFill/>
                  </a:rPr>
                  <a:t> </a:t>
                </a:r>
              </a:p>
            </p:txBody>
          </p:sp>
        </mc:Fallback>
      </mc:AlternateContent>
      <p:pic>
        <p:nvPicPr>
          <p:cNvPr id="6" name="Picture 12" descr="REDcirc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10327" y="2780928"/>
            <a:ext cx="430152" cy="43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BLUEcircl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48830" y="3501008"/>
            <a:ext cx="651049" cy="65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BLUEcircl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87824" y="4152057"/>
            <a:ext cx="325525" cy="3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BLUEcircl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3996" y="5416748"/>
            <a:ext cx="651049" cy="65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REDcirc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45357" y="4936812"/>
            <a:ext cx="430152" cy="43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BLUEcircl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3996" y="6131209"/>
            <a:ext cx="325525" cy="3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p:nvPr/>
        </p:nvSpPr>
        <p:spPr>
          <a:xfrm>
            <a:off x="223527" y="5586082"/>
            <a:ext cx="2965772" cy="369332"/>
          </a:xfrm>
          <a:prstGeom prst="rect">
            <a:avLst/>
          </a:prstGeom>
          <a:noFill/>
        </p:spPr>
        <p:txBody>
          <a:bodyPr wrap="square" rtlCol="0">
            <a:spAutoFit/>
          </a:bodyPr>
          <a:lstStyle/>
          <a:p>
            <a:r>
              <a:rPr kumimoji="1" lang="en-US" altLang="ja-JP" dirty="0" smtClean="0"/>
              <a:t>Let GO! </a:t>
            </a:r>
            <a:r>
              <a:rPr kumimoji="1" lang="ja-JP" altLang="en-US" dirty="0" smtClean="0"/>
              <a:t>ボタンで実験開始</a:t>
            </a:r>
            <a:endParaRPr kumimoji="1" lang="ja-JP" altLang="en-US" dirty="0"/>
          </a:p>
        </p:txBody>
      </p:sp>
      <p:sp>
        <p:nvSpPr>
          <p:cNvPr id="14" name="テキスト ボックス 13"/>
          <p:cNvSpPr txBox="1"/>
          <p:nvPr/>
        </p:nvSpPr>
        <p:spPr>
          <a:xfrm>
            <a:off x="505036" y="6056507"/>
            <a:ext cx="3505291" cy="461665"/>
          </a:xfrm>
          <a:prstGeom prst="rect">
            <a:avLst/>
          </a:prstGeom>
          <a:noFill/>
        </p:spPr>
        <p:txBody>
          <a:bodyPr wrap="square" rtlCol="0">
            <a:spAutoFit/>
          </a:bodyPr>
          <a:lstStyle/>
          <a:p>
            <a:r>
              <a:rPr kumimoji="1" lang="ja-JP" altLang="en-US" sz="1200" dirty="0" smtClean="0"/>
              <a:t>面白い結果が出た時、ここにチェックを入れて　</a:t>
            </a:r>
            <a:r>
              <a:rPr kumimoji="1" lang="en-US" altLang="ja-JP" sz="1200" dirty="0" smtClean="0"/>
              <a:t>Let GO! </a:t>
            </a:r>
            <a:r>
              <a:rPr kumimoji="1" lang="ja-JP" altLang="en-US" sz="1200" dirty="0" smtClean="0"/>
              <a:t>すると </a:t>
            </a:r>
            <a:r>
              <a:rPr lang="ja-JP" altLang="en-US" sz="1200" dirty="0" smtClean="0"/>
              <a:t>再生</a:t>
            </a:r>
            <a:r>
              <a:rPr lang="ja-JP" altLang="en-US" sz="1200" dirty="0" smtClean="0"/>
              <a:t>して</a:t>
            </a:r>
            <a:r>
              <a:rPr lang="en-US" altLang="ja-JP" sz="1200" dirty="0" smtClean="0"/>
              <a:t>mp4 </a:t>
            </a:r>
            <a:r>
              <a:rPr lang="ja-JP" altLang="en-US" sz="1200" dirty="0" smtClean="0"/>
              <a:t>動画</a:t>
            </a:r>
            <a:r>
              <a:rPr lang="ja-JP" altLang="en-US" sz="1200" dirty="0" smtClean="0"/>
              <a:t>ファイルに記録</a:t>
            </a:r>
            <a:r>
              <a:rPr lang="ja-JP" altLang="en-US" sz="1200" dirty="0" smtClean="0"/>
              <a:t>する</a:t>
            </a:r>
            <a:endParaRPr kumimoji="1" lang="ja-JP" altLang="en-US" sz="1200" dirty="0"/>
          </a:p>
        </p:txBody>
      </p:sp>
    </p:spTree>
    <p:extLst>
      <p:ext uri="{BB962C8B-B14F-4D97-AF65-F5344CB8AC3E}">
        <p14:creationId xmlns:p14="http://schemas.microsoft.com/office/powerpoint/2010/main" val="37857698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60648"/>
            <a:ext cx="8229600" cy="648072"/>
          </a:xfrm>
        </p:spPr>
        <p:txBody>
          <a:bodyPr>
            <a:normAutofit/>
          </a:bodyPr>
          <a:lstStyle/>
          <a:p>
            <a:r>
              <a:rPr kumimoji="1" lang="ja-JP" altLang="en-US" sz="3200" dirty="0" smtClean="0"/>
              <a:t>さいころの「初期値」と「最終値」の関係</a:t>
            </a:r>
            <a:endParaRPr kumimoji="1" lang="ja-JP" altLang="en-US"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62118"/>
            <a:ext cx="4536504" cy="5361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テキスト ボックス 3"/>
          <p:cNvSpPr txBox="1"/>
          <p:nvPr/>
        </p:nvSpPr>
        <p:spPr>
          <a:xfrm>
            <a:off x="5713497" y="4690718"/>
            <a:ext cx="2056511" cy="1815882"/>
          </a:xfrm>
          <a:prstGeom prst="rect">
            <a:avLst/>
          </a:prstGeom>
          <a:noFill/>
        </p:spPr>
        <p:txBody>
          <a:bodyPr wrap="square" rtlCol="0">
            <a:spAutoFit/>
          </a:bodyPr>
          <a:lstStyle/>
          <a:p>
            <a:r>
              <a:rPr lang="ja-JP" altLang="en-US" sz="1600" b="1" dirty="0" smtClean="0"/>
              <a:t>最終値</a:t>
            </a:r>
            <a:endParaRPr lang="en-US" altLang="ja-JP" sz="1600" b="1" dirty="0" smtClean="0"/>
          </a:p>
          <a:p>
            <a:r>
              <a:rPr lang="en-US" altLang="ja-JP" sz="1600" dirty="0" smtClean="0"/>
              <a:t>red  for  1</a:t>
            </a:r>
            <a:endParaRPr lang="en-US" altLang="ja-JP" sz="1600" dirty="0"/>
          </a:p>
          <a:p>
            <a:r>
              <a:rPr lang="en-US" altLang="ja-JP" sz="1600" dirty="0" smtClean="0"/>
              <a:t>green for 2</a:t>
            </a:r>
            <a:endParaRPr lang="en-US" altLang="ja-JP" sz="1600" dirty="0"/>
          </a:p>
          <a:p>
            <a:r>
              <a:rPr lang="en-US" altLang="ja-JP" sz="1600" dirty="0" smtClean="0"/>
              <a:t>blue for 3</a:t>
            </a:r>
            <a:endParaRPr lang="en-US" altLang="ja-JP" sz="1600" dirty="0"/>
          </a:p>
          <a:p>
            <a:r>
              <a:rPr lang="en-US" altLang="ja-JP" sz="1600" dirty="0" smtClean="0"/>
              <a:t>yellow for 4</a:t>
            </a:r>
          </a:p>
          <a:p>
            <a:r>
              <a:rPr lang="en-US" altLang="ja-JP" sz="1600" dirty="0" smtClean="0"/>
              <a:t>purple for 5</a:t>
            </a:r>
            <a:endParaRPr lang="en-US" altLang="ja-JP" sz="1600" dirty="0"/>
          </a:p>
          <a:p>
            <a:r>
              <a:rPr lang="en-US" altLang="ja-JP" sz="1600" dirty="0" smtClean="0"/>
              <a:t>light blue for 6</a:t>
            </a:r>
            <a:endParaRPr lang="en-US" altLang="ja-JP" sz="1600" dirty="0"/>
          </a:p>
        </p:txBody>
      </p:sp>
      <p:sp>
        <p:nvSpPr>
          <p:cNvPr id="3" name="正方形/長方形 2"/>
          <p:cNvSpPr/>
          <p:nvPr/>
        </p:nvSpPr>
        <p:spPr>
          <a:xfrm>
            <a:off x="5508104" y="1212163"/>
            <a:ext cx="3175851" cy="2800767"/>
          </a:xfrm>
          <a:prstGeom prst="rect">
            <a:avLst/>
          </a:prstGeom>
        </p:spPr>
        <p:txBody>
          <a:bodyPr wrap="square">
            <a:spAutoFit/>
          </a:bodyPr>
          <a:lstStyle/>
          <a:p>
            <a:r>
              <a:rPr lang="ja-JP" altLang="en-US" sz="1600" b="1" dirty="0" smtClean="0"/>
              <a:t>初期値</a:t>
            </a:r>
            <a:endParaRPr lang="en-US" altLang="ja-JP" sz="1600" dirty="0"/>
          </a:p>
          <a:p>
            <a:r>
              <a:rPr lang="ja-JP" altLang="en-US" sz="1600" dirty="0" smtClean="0"/>
              <a:t>青の</a:t>
            </a:r>
            <a:r>
              <a:rPr lang="ja-JP" altLang="en-US" sz="1600" dirty="0"/>
              <a:t>面</a:t>
            </a:r>
            <a:r>
              <a:rPr lang="ja-JP" altLang="en-US" sz="1600" dirty="0" smtClean="0"/>
              <a:t>から、黄色の面に</a:t>
            </a:r>
            <a:r>
              <a:rPr lang="ja-JP" altLang="en-US" sz="1600" dirty="0"/>
              <a:t>向かって突き刺した「軸」を中心にサイコロを１３５度回して</a:t>
            </a:r>
            <a:r>
              <a:rPr lang="ja-JP" altLang="en-US" sz="1600" dirty="0" smtClean="0"/>
              <a:t>から赤の面の</a:t>
            </a:r>
            <a:r>
              <a:rPr lang="ja-JP" altLang="en-US" sz="1600" dirty="0"/>
              <a:t>方に</a:t>
            </a:r>
            <a:r>
              <a:rPr lang="en-US" altLang="zh-TW" sz="1600" dirty="0"/>
              <a:t>23</a:t>
            </a:r>
            <a:r>
              <a:rPr lang="zh-TW" altLang="en-US" sz="1600" dirty="0"/>
              <a:t>度</a:t>
            </a:r>
            <a:r>
              <a:rPr lang="en-US" altLang="zh-TW" sz="1600" dirty="0"/>
              <a:t>26</a:t>
            </a:r>
            <a:r>
              <a:rPr lang="zh-TW" altLang="en-US" sz="1600" dirty="0"/>
              <a:t>分</a:t>
            </a:r>
            <a:r>
              <a:rPr lang="en-US" altLang="zh-TW" sz="1600" dirty="0"/>
              <a:t>22</a:t>
            </a:r>
            <a:r>
              <a:rPr lang="zh-TW" altLang="en-US" sz="1600" dirty="0"/>
              <a:t>秒</a:t>
            </a:r>
            <a:r>
              <a:rPr lang="ja-JP" altLang="en-US" sz="1600" dirty="0" smtClean="0"/>
              <a:t>傾け、もう一度</a:t>
            </a:r>
            <a:r>
              <a:rPr lang="ja-JP" altLang="en-US" sz="1600" dirty="0"/>
              <a:t>「軸」の周り反時計回り</a:t>
            </a:r>
            <a:r>
              <a:rPr lang="ja-JP" altLang="en-US" sz="1600" dirty="0" smtClean="0"/>
              <a:t>に</a:t>
            </a:r>
            <a:r>
              <a:rPr lang="en-US" altLang="ja-JP" sz="1600" dirty="0" smtClean="0"/>
              <a:t>240 </a:t>
            </a:r>
            <a:r>
              <a:rPr lang="en-US" altLang="ja-JP" sz="1600" dirty="0"/>
              <a:t>- 0.0002</a:t>
            </a:r>
            <a:r>
              <a:rPr lang="ja-JP" altLang="en-US" sz="1600" dirty="0"/>
              <a:t>度～</a:t>
            </a:r>
            <a:r>
              <a:rPr lang="en-US" altLang="ja-JP" sz="1600" dirty="0"/>
              <a:t>240 + 0.0002</a:t>
            </a:r>
            <a:r>
              <a:rPr lang="ja-JP" altLang="en-US" sz="1600" dirty="0" smtClean="0"/>
              <a:t>度度の範囲で回した。図左端</a:t>
            </a:r>
            <a:r>
              <a:rPr lang="ja-JP" altLang="en-US" sz="1600" dirty="0"/>
              <a:t>の１列</a:t>
            </a:r>
            <a:r>
              <a:rPr lang="ja-JP" altLang="en-US" sz="1600" dirty="0" smtClean="0"/>
              <a:t>から２列目</a:t>
            </a:r>
            <a:r>
              <a:rPr lang="ja-JP" altLang="en-US" sz="1600" dirty="0"/>
              <a:t>、３列目と進むにつれて、サイコロの向きが２１８分の１度ずつ増えて</a:t>
            </a:r>
            <a:r>
              <a:rPr lang="ja-JP" altLang="en-US" sz="1600" dirty="0" smtClean="0"/>
              <a:t>いる。</a:t>
            </a:r>
            <a:endParaRPr lang="en-US" altLang="ja-JP" sz="1600" dirty="0" smtClean="0"/>
          </a:p>
          <a:p>
            <a:r>
              <a:rPr lang="ja-JP" altLang="en-US" sz="1600" dirty="0"/>
              <a:t>　</a:t>
            </a:r>
            <a:r>
              <a:rPr lang="ja-JP" altLang="en-US" sz="1600" dirty="0" smtClean="0"/>
              <a:t>高さは </a:t>
            </a:r>
            <a:r>
              <a:rPr lang="en-US" altLang="ja-JP" sz="1600" dirty="0" smtClean="0"/>
              <a:t>6</a:t>
            </a:r>
            <a:r>
              <a:rPr lang="ja-JP" altLang="en-US" sz="1600" dirty="0" smtClean="0"/>
              <a:t>～</a:t>
            </a:r>
            <a:r>
              <a:rPr lang="en-US" altLang="ja-JP" sz="1600" dirty="0" smtClean="0"/>
              <a:t>40</a:t>
            </a:r>
            <a:r>
              <a:rPr lang="ja-JP" altLang="en-US" sz="1600" dirty="0" smtClean="0"/>
              <a:t>㎝ の範囲で変えた</a:t>
            </a:r>
            <a:endParaRPr lang="en-US" altLang="ja-JP" sz="1600" dirty="0"/>
          </a:p>
        </p:txBody>
      </p:sp>
    </p:spTree>
    <p:extLst>
      <p:ext uri="{BB962C8B-B14F-4D97-AF65-F5344CB8AC3E}">
        <p14:creationId xmlns:p14="http://schemas.microsoft.com/office/powerpoint/2010/main" val="10118756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720080"/>
          </a:xfrm>
        </p:spPr>
        <p:txBody>
          <a:bodyPr>
            <a:normAutofit fontScale="90000"/>
          </a:bodyPr>
          <a:lstStyle/>
          <a:p>
            <a:r>
              <a:rPr kumimoji="1" lang="ja-JP" altLang="en-US" dirty="0" smtClean="0"/>
              <a:t>デタラメの起源</a:t>
            </a:r>
            <a:endParaRPr kumimoji="1" lang="ja-JP" altLang="en-US" dirty="0"/>
          </a:p>
        </p:txBody>
      </p:sp>
      <p:sp>
        <p:nvSpPr>
          <p:cNvPr id="3" name="テキスト ボックス 2"/>
          <p:cNvSpPr txBox="1"/>
          <p:nvPr/>
        </p:nvSpPr>
        <p:spPr>
          <a:xfrm>
            <a:off x="467544" y="1412776"/>
            <a:ext cx="7992888" cy="4247317"/>
          </a:xfrm>
          <a:prstGeom prst="rect">
            <a:avLst/>
          </a:prstGeom>
          <a:noFill/>
        </p:spPr>
        <p:txBody>
          <a:bodyPr wrap="square" rtlCol="0">
            <a:spAutoFit/>
          </a:bodyPr>
          <a:lstStyle/>
          <a:p>
            <a:r>
              <a:rPr kumimoji="1" lang="ja-JP" altLang="en-US" dirty="0" smtClean="0"/>
              <a:t>前スライドは、「初期値」の「微小」な変動が「最終値」を大きく変動させる、いわゆるバタフライ効果がさいころ投げで起きていることを示している。</a:t>
            </a:r>
            <a:endParaRPr kumimoji="1" lang="en-US" altLang="ja-JP" dirty="0" smtClean="0"/>
          </a:p>
          <a:p>
            <a:r>
              <a:rPr lang="ja-JP" altLang="en-US" dirty="0"/>
              <a:t>　</a:t>
            </a:r>
            <a:r>
              <a:rPr lang="ja-JP" altLang="en-US" dirty="0" smtClean="0"/>
              <a:t>人間がさいころを投げるとき、初期値の選択を正確に出来ないことがさいころの「確率的」挙動、すなわちデタラメ、の起源と考えることができる。</a:t>
            </a:r>
            <a:endParaRPr lang="en-US" altLang="ja-JP" dirty="0" smtClean="0"/>
          </a:p>
          <a:p>
            <a:r>
              <a:rPr kumimoji="1" lang="ja-JP" altLang="en-US" dirty="0"/>
              <a:t>　</a:t>
            </a:r>
            <a:r>
              <a:rPr kumimoji="1" lang="ja-JP" altLang="en-US" dirty="0" smtClean="0"/>
              <a:t>しかし人間がある程度、初期値「群」を選択できることはまちがいない。たとえば野球のピッチャーによる「コントロール」の良し悪しはこの初期値群を狭められる能力の差と考えることができる。さいころ投げに関してもコントロール能力に差があり得る。</a:t>
            </a:r>
            <a:endParaRPr kumimoji="1" lang="en-US" altLang="ja-JP" dirty="0" smtClean="0"/>
          </a:p>
          <a:p>
            <a:r>
              <a:rPr lang="ja-JP" altLang="en-US" dirty="0"/>
              <a:t>　</a:t>
            </a:r>
            <a:r>
              <a:rPr lang="ja-JP" altLang="en-US" dirty="0" smtClean="0"/>
              <a:t>さいころ投げに関しても「フォーム」を</a:t>
            </a:r>
            <a:r>
              <a:rPr lang="ja-JP" altLang="en-US" dirty="0" err="1" smtClean="0"/>
              <a:t>ｌ</a:t>
            </a:r>
            <a:r>
              <a:rPr lang="ja-JP" altLang="en-US" dirty="0" smtClean="0"/>
              <a:t>固定して練習を積めばある程度意図的にデタラメを制御できる可能性はある。しかし、正６面体という対称性があるため、いくらフォームを固定してもさいころの持ち方まで固定しなければ、「デタラメ」は保証される。</a:t>
            </a:r>
            <a:endParaRPr lang="en-US" altLang="ja-JP" dirty="0" smtClean="0"/>
          </a:p>
          <a:p>
            <a:r>
              <a:rPr kumimoji="1" lang="ja-JP" altLang="en-US" dirty="0"/>
              <a:t>　</a:t>
            </a:r>
            <a:r>
              <a:rPr kumimoji="1" lang="ja-JP" altLang="en-US" dirty="0" smtClean="0"/>
              <a:t>人間に自由意志があるとしても、その自由意志による選択</a:t>
            </a:r>
            <a:r>
              <a:rPr kumimoji="1" lang="ja-JP" altLang="en-US" smtClean="0"/>
              <a:t>に基づく身体的</a:t>
            </a:r>
            <a:r>
              <a:rPr kumimoji="1" lang="ja-JP" altLang="en-US" dirty="0" smtClean="0"/>
              <a:t>行為には必ずデタラメが介入する。そのようなデタラメ</a:t>
            </a:r>
            <a:r>
              <a:rPr kumimoji="1" lang="ja-JP" altLang="en-US" smtClean="0"/>
              <a:t>の介入が排除</a:t>
            </a:r>
            <a:r>
              <a:rPr kumimoji="1" lang="ja-JP" altLang="en-US" dirty="0" smtClean="0"/>
              <a:t>できる「行為」</a:t>
            </a:r>
            <a:r>
              <a:rPr lang="ja-JP" altLang="en-US" dirty="0" smtClean="0"/>
              <a:t>は「論理的思考」</a:t>
            </a:r>
            <a:r>
              <a:rPr lang="ja-JP" altLang="en-US" smtClean="0"/>
              <a:t>しかあり得ないのではなかろうか。</a:t>
            </a:r>
            <a:endParaRPr kumimoji="1" lang="ja-JP" altLang="en-US" dirty="0"/>
          </a:p>
        </p:txBody>
      </p:sp>
    </p:spTree>
    <p:extLst>
      <p:ext uri="{BB962C8B-B14F-4D97-AF65-F5344CB8AC3E}">
        <p14:creationId xmlns:p14="http://schemas.microsoft.com/office/powerpoint/2010/main" val="2048133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TotalTime>
  <Words>489</Words>
  <Application>Microsoft Office PowerPoint</Application>
  <PresentationFormat>画面に合わせる (4:3)</PresentationFormat>
  <Paragraphs>50</Paragraphs>
  <Slides>7</Slides>
  <Notes>0</Notes>
  <HiddenSlides>0</HiddenSlides>
  <MMClips>2</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PowerPoint プレゼンテーション</vt:lpstr>
      <vt:lpstr>物理的さいころシミュレータ</vt:lpstr>
      <vt:lpstr>「さいころ落とし」シミュレータのＧＵＩ</vt:lpstr>
      <vt:lpstr>「さいころ」の姿勢制御</vt:lpstr>
      <vt:lpstr>高さ制御と実験開始</vt:lpstr>
      <vt:lpstr>さいころの「初期値」と「最終値」の関係</vt:lpstr>
      <vt:lpstr>デタラメの起源</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物理的サイコロシミュレータ</dc:title>
  <dc:creator>ishiguro</dc:creator>
  <cp:lastModifiedBy>ishiguro</cp:lastModifiedBy>
  <cp:revision>37</cp:revision>
  <cp:lastPrinted>2020-02-06T05:08:12Z</cp:lastPrinted>
  <dcterms:created xsi:type="dcterms:W3CDTF">2019-12-15T02:13:27Z</dcterms:created>
  <dcterms:modified xsi:type="dcterms:W3CDTF">2020-02-06T05:13:18Z</dcterms:modified>
</cp:coreProperties>
</file>